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5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60" r:id="rId3"/>
    <p:sldId id="259" r:id="rId4"/>
    <p:sldId id="288" r:id="rId5"/>
    <p:sldId id="289" r:id="rId6"/>
    <p:sldId id="290" r:id="rId7"/>
    <p:sldId id="257" r:id="rId8"/>
    <p:sldId id="258" r:id="rId9"/>
    <p:sldId id="262" r:id="rId10"/>
    <p:sldId id="291" r:id="rId11"/>
    <p:sldId id="263" r:id="rId12"/>
    <p:sldId id="264" r:id="rId13"/>
    <p:sldId id="292" r:id="rId14"/>
    <p:sldId id="268" r:id="rId15"/>
    <p:sldId id="269" r:id="rId16"/>
    <p:sldId id="270" r:id="rId17"/>
    <p:sldId id="271" r:id="rId18"/>
    <p:sldId id="294" r:id="rId19"/>
    <p:sldId id="295" r:id="rId20"/>
    <p:sldId id="293" r:id="rId21"/>
    <p:sldId id="272" r:id="rId22"/>
    <p:sldId id="273" r:id="rId23"/>
    <p:sldId id="274" r:id="rId24"/>
    <p:sldId id="277" r:id="rId25"/>
    <p:sldId id="275" r:id="rId26"/>
    <p:sldId id="278" r:id="rId27"/>
    <p:sldId id="279" r:id="rId28"/>
    <p:sldId id="280" r:id="rId29"/>
    <p:sldId id="283" r:id="rId30"/>
    <p:sldId id="284" r:id="rId31"/>
  </p:sldIdLst>
  <p:sldSz cx="9144000" cy="6858000" type="screen4x3"/>
  <p:notesSz cx="6858000" cy="9144000"/>
  <p:defaultTextStyle>
    <a:defPPr>
      <a:defRPr lang="en-US"/>
    </a:defPPr>
    <a:lvl1pPr marL="0" algn="l" defTabSz="4571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4" algn="l" defTabSz="4571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06" algn="l" defTabSz="4571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60" algn="l" defTabSz="4571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13" algn="l" defTabSz="4571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66" algn="l" defTabSz="4571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20" algn="l" defTabSz="4571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72" algn="l" defTabSz="4571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26" algn="l" defTabSz="4571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1"/>
  </p:normalViewPr>
  <p:slideViewPr>
    <p:cSldViewPr snapToGrid="0" snapToObjects="1">
      <p:cViewPr varScale="1">
        <p:scale>
          <a:sx n="126" d="100"/>
          <a:sy n="126" d="100"/>
        </p:scale>
        <p:origin x="124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FA2D37-3EC1-B847-AD14-5D17B847DDFD}" type="datetimeFigureOut">
              <a:rPr lang="en-US" smtClean="0"/>
              <a:t>3/3/19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A597BF-3194-B743-85B7-CBD3A4A80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2908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0D2362-F9AE-AC4D-A826-C97BB47CB73D}" type="datetimeFigureOut">
              <a:rPr lang="en-US" smtClean="0"/>
              <a:t>3/3/19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B76767-E4BC-DB40-93DE-A2CF89A1E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2678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54" algn="l" defTabSz="4571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06" algn="l" defTabSz="4571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60" algn="l" defTabSz="4571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13" algn="l" defTabSz="4571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66" algn="l" defTabSz="4571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20" algn="l" defTabSz="4571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72" algn="l" defTabSz="4571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26" algn="l" defTabSz="4571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04/03/2019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COMP1204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348E1-B5BE-404F-96F5-9D8523EA7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884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04/03/2019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COMP1204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348E1-B5BE-404F-96F5-9D8523EA7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420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04/03/2019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COMP1204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348E1-B5BE-404F-96F5-9D8523EA7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35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04/03/2019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COMP1204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348E1-B5BE-404F-96F5-9D8523EA7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39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04/03/2019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COMP1204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348E1-B5BE-404F-96F5-9D8523EA7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87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04/03/2019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COMP1204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348E1-B5BE-404F-96F5-9D8523EA7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80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4" indent="0">
              <a:buNone/>
              <a:defRPr sz="2000" b="1"/>
            </a:lvl2pPr>
            <a:lvl3pPr marL="914306" indent="0">
              <a:buNone/>
              <a:defRPr sz="1800" b="1"/>
            </a:lvl3pPr>
            <a:lvl4pPr marL="1371460" indent="0">
              <a:buNone/>
              <a:defRPr sz="1600" b="1"/>
            </a:lvl4pPr>
            <a:lvl5pPr marL="1828613" indent="0">
              <a:buNone/>
              <a:defRPr sz="1600" b="1"/>
            </a:lvl5pPr>
            <a:lvl6pPr marL="2285766" indent="0">
              <a:buNone/>
              <a:defRPr sz="1600" b="1"/>
            </a:lvl6pPr>
            <a:lvl7pPr marL="2742920" indent="0">
              <a:buNone/>
              <a:defRPr sz="1600" b="1"/>
            </a:lvl7pPr>
            <a:lvl8pPr marL="3200072" indent="0">
              <a:buNone/>
              <a:defRPr sz="1600" b="1"/>
            </a:lvl8pPr>
            <a:lvl9pPr marL="365722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4" indent="0">
              <a:buNone/>
              <a:defRPr sz="2000" b="1"/>
            </a:lvl2pPr>
            <a:lvl3pPr marL="914306" indent="0">
              <a:buNone/>
              <a:defRPr sz="1800" b="1"/>
            </a:lvl3pPr>
            <a:lvl4pPr marL="1371460" indent="0">
              <a:buNone/>
              <a:defRPr sz="1600" b="1"/>
            </a:lvl4pPr>
            <a:lvl5pPr marL="1828613" indent="0">
              <a:buNone/>
              <a:defRPr sz="1600" b="1"/>
            </a:lvl5pPr>
            <a:lvl6pPr marL="2285766" indent="0">
              <a:buNone/>
              <a:defRPr sz="1600" b="1"/>
            </a:lvl6pPr>
            <a:lvl7pPr marL="2742920" indent="0">
              <a:buNone/>
              <a:defRPr sz="1600" b="1"/>
            </a:lvl7pPr>
            <a:lvl8pPr marL="3200072" indent="0">
              <a:buNone/>
              <a:defRPr sz="1600" b="1"/>
            </a:lvl8pPr>
            <a:lvl9pPr marL="365722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04/03/2019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COMP1204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348E1-B5BE-404F-96F5-9D8523EA7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65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04/03/2019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COMP1204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348E1-B5BE-404F-96F5-9D8523EA7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822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04/03/2019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COMP1204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348E1-B5BE-404F-96F5-9D8523EA7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87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54" indent="0">
              <a:buNone/>
              <a:defRPr sz="1200"/>
            </a:lvl2pPr>
            <a:lvl3pPr marL="914306" indent="0">
              <a:buNone/>
              <a:defRPr sz="1000"/>
            </a:lvl3pPr>
            <a:lvl4pPr marL="1371460" indent="0">
              <a:buNone/>
              <a:defRPr sz="900"/>
            </a:lvl4pPr>
            <a:lvl5pPr marL="1828613" indent="0">
              <a:buNone/>
              <a:defRPr sz="900"/>
            </a:lvl5pPr>
            <a:lvl6pPr marL="2285766" indent="0">
              <a:buNone/>
              <a:defRPr sz="900"/>
            </a:lvl6pPr>
            <a:lvl7pPr marL="2742920" indent="0">
              <a:buNone/>
              <a:defRPr sz="900"/>
            </a:lvl7pPr>
            <a:lvl8pPr marL="3200072" indent="0">
              <a:buNone/>
              <a:defRPr sz="900"/>
            </a:lvl8pPr>
            <a:lvl9pPr marL="365722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04/03/2019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COMP1204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348E1-B5BE-404F-96F5-9D8523EA7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415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4" indent="0">
              <a:buNone/>
              <a:defRPr sz="2800"/>
            </a:lvl2pPr>
            <a:lvl3pPr marL="914306" indent="0">
              <a:buNone/>
              <a:defRPr sz="2400"/>
            </a:lvl3pPr>
            <a:lvl4pPr marL="1371460" indent="0">
              <a:buNone/>
              <a:defRPr sz="2000"/>
            </a:lvl4pPr>
            <a:lvl5pPr marL="1828613" indent="0">
              <a:buNone/>
              <a:defRPr sz="2000"/>
            </a:lvl5pPr>
            <a:lvl6pPr marL="2285766" indent="0">
              <a:buNone/>
              <a:defRPr sz="2000"/>
            </a:lvl6pPr>
            <a:lvl7pPr marL="2742920" indent="0">
              <a:buNone/>
              <a:defRPr sz="2000"/>
            </a:lvl7pPr>
            <a:lvl8pPr marL="3200072" indent="0">
              <a:buNone/>
              <a:defRPr sz="2000"/>
            </a:lvl8pPr>
            <a:lvl9pPr marL="3657226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54" indent="0">
              <a:buNone/>
              <a:defRPr sz="1200"/>
            </a:lvl2pPr>
            <a:lvl3pPr marL="914306" indent="0">
              <a:buNone/>
              <a:defRPr sz="1000"/>
            </a:lvl3pPr>
            <a:lvl4pPr marL="1371460" indent="0">
              <a:buNone/>
              <a:defRPr sz="900"/>
            </a:lvl4pPr>
            <a:lvl5pPr marL="1828613" indent="0">
              <a:buNone/>
              <a:defRPr sz="900"/>
            </a:lvl5pPr>
            <a:lvl6pPr marL="2285766" indent="0">
              <a:buNone/>
              <a:defRPr sz="900"/>
            </a:lvl6pPr>
            <a:lvl7pPr marL="2742920" indent="0">
              <a:buNone/>
              <a:defRPr sz="900"/>
            </a:lvl7pPr>
            <a:lvl8pPr marL="3200072" indent="0">
              <a:buNone/>
              <a:defRPr sz="900"/>
            </a:lvl8pPr>
            <a:lvl9pPr marL="365722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04/03/2019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COMP1204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348E1-B5BE-404F-96F5-9D8523EA7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99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30" tIns="45716" rIns="91430" bIns="45716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30" tIns="45716" rIns="91430" bIns="4571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30" tIns="45716" rIns="91430" bIns="4571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04/03/2019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6356352"/>
            <a:ext cx="2895600" cy="365125"/>
          </a:xfrm>
          <a:prstGeom prst="rect">
            <a:avLst/>
          </a:prstGeom>
        </p:spPr>
        <p:txBody>
          <a:bodyPr vert="horz" lIns="91430" tIns="45716" rIns="91430" bIns="45716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COMP1204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30" tIns="45716" rIns="91430" bIns="45716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348E1-B5BE-404F-96F5-9D8523EA7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76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457154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5" indent="-342865" algn="l" defTabSz="457154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74" indent="-285722" algn="l" defTabSz="457154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3" indent="-228576" algn="l" defTabSz="457154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36" indent="-228576" algn="l" defTabSz="457154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0" indent="-228576" algn="l" defTabSz="457154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3" indent="-228576" algn="l" defTabSz="45715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96" indent="-228576" algn="l" defTabSz="45715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0" indent="-228576" algn="l" defTabSz="45715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02" indent="-228576" algn="l" defTabSz="45715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6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0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3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6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0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72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6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The Relational </a:t>
            </a:r>
            <a:r>
              <a:rPr lang="en-US" dirty="0"/>
              <a:t>Model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pc="-25" dirty="0"/>
              <a:t>COMP1204: </a:t>
            </a:r>
            <a:r>
              <a:rPr lang="en-US" spc="-5" dirty="0"/>
              <a:t>Data</a:t>
            </a:r>
            <a:r>
              <a:rPr lang="en-US" spc="20" dirty="0"/>
              <a:t> </a:t>
            </a:r>
            <a:r>
              <a:rPr lang="en-US" spc="15" dirty="0"/>
              <a:t>Management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04/03/2019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COMP1204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348E1-B5BE-404F-96F5-9D8523EA714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606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04/03/2019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COMP1204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348E1-B5BE-404F-96F5-9D8523EA7146}" type="slidenum">
              <a:rPr lang="en-US" smtClean="0"/>
              <a:t>10</a:t>
            </a:fld>
            <a:endParaRPr lang="en-US"/>
          </a:p>
        </p:txBody>
      </p:sp>
      <p:sp>
        <p:nvSpPr>
          <p:cNvPr id="7" name="object 3"/>
          <p:cNvSpPr/>
          <p:nvPr/>
        </p:nvSpPr>
        <p:spPr>
          <a:xfrm>
            <a:off x="2471204" y="4720171"/>
            <a:ext cx="4068368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/>
          <p:cNvSpPr/>
          <p:nvPr/>
        </p:nvSpPr>
        <p:spPr>
          <a:xfrm>
            <a:off x="2509306" y="4732873"/>
            <a:ext cx="3992167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/>
          <p:cNvSpPr/>
          <p:nvPr/>
        </p:nvSpPr>
        <p:spPr>
          <a:xfrm>
            <a:off x="2509304" y="4732873"/>
            <a:ext cx="3992245" cy="1270000"/>
          </a:xfrm>
          <a:custGeom>
            <a:avLst/>
            <a:gdLst/>
            <a:ahLst/>
            <a:cxnLst/>
            <a:rect l="l" t="t" r="r" b="b"/>
            <a:pathLst>
              <a:path w="3992245" h="1270000">
                <a:moveTo>
                  <a:pt x="3801668" y="0"/>
                </a:moveTo>
                <a:lnTo>
                  <a:pt x="190500" y="0"/>
                </a:lnTo>
                <a:lnTo>
                  <a:pt x="146821" y="5031"/>
                </a:lnTo>
                <a:lnTo>
                  <a:pt x="106724" y="19363"/>
                </a:lnTo>
                <a:lnTo>
                  <a:pt x="71353" y="41851"/>
                </a:lnTo>
                <a:lnTo>
                  <a:pt x="41851" y="71353"/>
                </a:lnTo>
                <a:lnTo>
                  <a:pt x="19363" y="106724"/>
                </a:lnTo>
                <a:lnTo>
                  <a:pt x="5031" y="146821"/>
                </a:lnTo>
                <a:lnTo>
                  <a:pt x="0" y="190500"/>
                </a:lnTo>
                <a:lnTo>
                  <a:pt x="0" y="1079500"/>
                </a:lnTo>
                <a:lnTo>
                  <a:pt x="5031" y="1123178"/>
                </a:lnTo>
                <a:lnTo>
                  <a:pt x="19363" y="1163275"/>
                </a:lnTo>
                <a:lnTo>
                  <a:pt x="41851" y="1198646"/>
                </a:lnTo>
                <a:lnTo>
                  <a:pt x="71353" y="1228148"/>
                </a:lnTo>
                <a:lnTo>
                  <a:pt x="106724" y="1250636"/>
                </a:lnTo>
                <a:lnTo>
                  <a:pt x="146821" y="1264968"/>
                </a:lnTo>
                <a:lnTo>
                  <a:pt x="190500" y="1270000"/>
                </a:lnTo>
                <a:lnTo>
                  <a:pt x="3801668" y="1270000"/>
                </a:lnTo>
                <a:lnTo>
                  <a:pt x="3845347" y="1264968"/>
                </a:lnTo>
                <a:lnTo>
                  <a:pt x="3885444" y="1250636"/>
                </a:lnTo>
                <a:lnTo>
                  <a:pt x="3920815" y="1228148"/>
                </a:lnTo>
                <a:lnTo>
                  <a:pt x="3950317" y="1198646"/>
                </a:lnTo>
                <a:lnTo>
                  <a:pt x="3972805" y="1163275"/>
                </a:lnTo>
                <a:lnTo>
                  <a:pt x="3987137" y="1123178"/>
                </a:lnTo>
                <a:lnTo>
                  <a:pt x="3992168" y="1079500"/>
                </a:lnTo>
                <a:lnTo>
                  <a:pt x="3992168" y="190500"/>
                </a:lnTo>
                <a:lnTo>
                  <a:pt x="3987137" y="146821"/>
                </a:lnTo>
                <a:lnTo>
                  <a:pt x="3972805" y="106724"/>
                </a:lnTo>
                <a:lnTo>
                  <a:pt x="3950317" y="71353"/>
                </a:lnTo>
                <a:lnTo>
                  <a:pt x="3920815" y="41851"/>
                </a:lnTo>
                <a:lnTo>
                  <a:pt x="3885444" y="19363"/>
                </a:lnTo>
                <a:lnTo>
                  <a:pt x="3845347" y="5031"/>
                </a:lnTo>
                <a:lnTo>
                  <a:pt x="3801668" y="0"/>
                </a:lnTo>
                <a:close/>
              </a:path>
            </a:pathLst>
          </a:custGeom>
          <a:solidFill>
            <a:srgbClr val="009CF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6"/>
          <p:cNvSpPr txBox="1"/>
          <p:nvPr/>
        </p:nvSpPr>
        <p:spPr>
          <a:xfrm>
            <a:off x="3483981" y="5164671"/>
            <a:ext cx="2754118" cy="382151"/>
          </a:xfrm>
          <a:prstGeom prst="rect">
            <a:avLst/>
          </a:prstGeom>
        </p:spPr>
        <p:txBody>
          <a:bodyPr vert="horz" wrap="square" lIns="0" tIns="12695" rIns="0" bIns="0" rtlCol="0">
            <a:spAutoFit/>
          </a:bodyPr>
          <a:lstStyle/>
          <a:p>
            <a:pPr marL="12695">
              <a:spcBef>
                <a:spcPts val="100"/>
              </a:spcBef>
            </a:pPr>
            <a:r>
              <a:rPr sz="2400" spc="-34" dirty="0">
                <a:solidFill>
                  <a:srgbClr val="FFFFFF"/>
                </a:solidFill>
                <a:latin typeface="Arial"/>
                <a:cs typeface="Arial"/>
              </a:rPr>
              <a:t>DISK</a:t>
            </a:r>
            <a:r>
              <a:rPr lang="en-US" sz="2400" spc="-34" dirty="0">
                <a:solidFill>
                  <a:srgbClr val="FFFFFF"/>
                </a:solidFill>
                <a:latin typeface="Arial"/>
                <a:cs typeface="Arial"/>
              </a:rPr>
              <a:t>/Database 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1" name="object 7"/>
          <p:cNvSpPr/>
          <p:nvPr/>
        </p:nvSpPr>
        <p:spPr>
          <a:xfrm>
            <a:off x="3832289" y="2671241"/>
            <a:ext cx="1346201" cy="1346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/>
          <p:cNvSpPr/>
          <p:nvPr/>
        </p:nvSpPr>
        <p:spPr>
          <a:xfrm>
            <a:off x="3870395" y="2683940"/>
            <a:ext cx="1270000" cy="12699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/>
          <p:cNvSpPr/>
          <p:nvPr/>
        </p:nvSpPr>
        <p:spPr>
          <a:xfrm>
            <a:off x="3870401" y="268394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634805" y="0"/>
                </a:moveTo>
                <a:lnTo>
                  <a:pt x="590696" y="1530"/>
                </a:lnTo>
                <a:lnTo>
                  <a:pt x="546578" y="6141"/>
                </a:lnTo>
                <a:lnTo>
                  <a:pt x="502807" y="13827"/>
                </a:lnTo>
                <a:lnTo>
                  <a:pt x="459557" y="24586"/>
                </a:lnTo>
                <a:lnTo>
                  <a:pt x="417001" y="38420"/>
                </a:lnTo>
                <a:lnTo>
                  <a:pt x="375314" y="55328"/>
                </a:lnTo>
                <a:lnTo>
                  <a:pt x="334668" y="75309"/>
                </a:lnTo>
                <a:lnTo>
                  <a:pt x="295239" y="98365"/>
                </a:lnTo>
                <a:lnTo>
                  <a:pt x="257198" y="124496"/>
                </a:lnTo>
                <a:lnTo>
                  <a:pt x="220720" y="153700"/>
                </a:lnTo>
                <a:lnTo>
                  <a:pt x="185978" y="185978"/>
                </a:lnTo>
                <a:lnTo>
                  <a:pt x="153700" y="220722"/>
                </a:lnTo>
                <a:lnTo>
                  <a:pt x="124496" y="257201"/>
                </a:lnTo>
                <a:lnTo>
                  <a:pt x="98365" y="295243"/>
                </a:lnTo>
                <a:lnTo>
                  <a:pt x="75309" y="334674"/>
                </a:lnTo>
                <a:lnTo>
                  <a:pt x="55328" y="375321"/>
                </a:lnTo>
                <a:lnTo>
                  <a:pt x="38420" y="417009"/>
                </a:lnTo>
                <a:lnTo>
                  <a:pt x="24586" y="459565"/>
                </a:lnTo>
                <a:lnTo>
                  <a:pt x="13827" y="502816"/>
                </a:lnTo>
                <a:lnTo>
                  <a:pt x="6141" y="546587"/>
                </a:lnTo>
                <a:lnTo>
                  <a:pt x="1530" y="590706"/>
                </a:lnTo>
                <a:lnTo>
                  <a:pt x="0" y="634815"/>
                </a:lnTo>
                <a:lnTo>
                  <a:pt x="1530" y="679290"/>
                </a:lnTo>
                <a:lnTo>
                  <a:pt x="6141" y="723408"/>
                </a:lnTo>
                <a:lnTo>
                  <a:pt x="13827" y="767180"/>
                </a:lnTo>
                <a:lnTo>
                  <a:pt x="24586" y="810430"/>
                </a:lnTo>
                <a:lnTo>
                  <a:pt x="38420" y="852985"/>
                </a:lnTo>
                <a:lnTo>
                  <a:pt x="55328" y="894672"/>
                </a:lnTo>
                <a:lnTo>
                  <a:pt x="75309" y="935318"/>
                </a:lnTo>
                <a:lnTo>
                  <a:pt x="98365" y="974748"/>
                </a:lnTo>
                <a:lnTo>
                  <a:pt x="124496" y="1012788"/>
                </a:lnTo>
                <a:lnTo>
                  <a:pt x="153700" y="1049266"/>
                </a:lnTo>
                <a:lnTo>
                  <a:pt x="185978" y="1084008"/>
                </a:lnTo>
                <a:lnTo>
                  <a:pt x="220720" y="1116286"/>
                </a:lnTo>
                <a:lnTo>
                  <a:pt x="257198" y="1145491"/>
                </a:lnTo>
                <a:lnTo>
                  <a:pt x="295239" y="1171621"/>
                </a:lnTo>
                <a:lnTo>
                  <a:pt x="334668" y="1194677"/>
                </a:lnTo>
                <a:lnTo>
                  <a:pt x="375314" y="1214659"/>
                </a:lnTo>
                <a:lnTo>
                  <a:pt x="417001" y="1231566"/>
                </a:lnTo>
                <a:lnTo>
                  <a:pt x="459557" y="1245400"/>
                </a:lnTo>
                <a:lnTo>
                  <a:pt x="502807" y="1256160"/>
                </a:lnTo>
                <a:lnTo>
                  <a:pt x="546578" y="1263845"/>
                </a:lnTo>
                <a:lnTo>
                  <a:pt x="590696" y="1268456"/>
                </a:lnTo>
                <a:lnTo>
                  <a:pt x="634988" y="1269993"/>
                </a:lnTo>
                <a:lnTo>
                  <a:pt x="679281" y="1268456"/>
                </a:lnTo>
                <a:lnTo>
                  <a:pt x="723399" y="1263845"/>
                </a:lnTo>
                <a:lnTo>
                  <a:pt x="767171" y="1256160"/>
                </a:lnTo>
                <a:lnTo>
                  <a:pt x="810421" y="1245400"/>
                </a:lnTo>
                <a:lnTo>
                  <a:pt x="852978" y="1231566"/>
                </a:lnTo>
                <a:lnTo>
                  <a:pt x="894666" y="1214659"/>
                </a:lnTo>
                <a:lnTo>
                  <a:pt x="935312" y="1194677"/>
                </a:lnTo>
                <a:lnTo>
                  <a:pt x="974743" y="1171621"/>
                </a:lnTo>
                <a:lnTo>
                  <a:pt x="1012785" y="1145491"/>
                </a:lnTo>
                <a:lnTo>
                  <a:pt x="1049265" y="1116286"/>
                </a:lnTo>
                <a:lnTo>
                  <a:pt x="1084008" y="1084008"/>
                </a:lnTo>
                <a:lnTo>
                  <a:pt x="1116286" y="1049266"/>
                </a:lnTo>
                <a:lnTo>
                  <a:pt x="1145491" y="1012788"/>
                </a:lnTo>
                <a:lnTo>
                  <a:pt x="1171621" y="974748"/>
                </a:lnTo>
                <a:lnTo>
                  <a:pt x="1194677" y="935318"/>
                </a:lnTo>
                <a:lnTo>
                  <a:pt x="1214659" y="894672"/>
                </a:lnTo>
                <a:lnTo>
                  <a:pt x="1231566" y="852985"/>
                </a:lnTo>
                <a:lnTo>
                  <a:pt x="1245400" y="810430"/>
                </a:lnTo>
                <a:lnTo>
                  <a:pt x="1256160" y="767180"/>
                </a:lnTo>
                <a:lnTo>
                  <a:pt x="1263845" y="723408"/>
                </a:lnTo>
                <a:lnTo>
                  <a:pt x="1268456" y="679290"/>
                </a:lnTo>
                <a:lnTo>
                  <a:pt x="1269987" y="635181"/>
                </a:lnTo>
                <a:lnTo>
                  <a:pt x="1268456" y="590706"/>
                </a:lnTo>
                <a:lnTo>
                  <a:pt x="1263845" y="546587"/>
                </a:lnTo>
                <a:lnTo>
                  <a:pt x="1256160" y="502816"/>
                </a:lnTo>
                <a:lnTo>
                  <a:pt x="1245400" y="459565"/>
                </a:lnTo>
                <a:lnTo>
                  <a:pt x="1231566" y="417009"/>
                </a:lnTo>
                <a:lnTo>
                  <a:pt x="1214659" y="375321"/>
                </a:lnTo>
                <a:lnTo>
                  <a:pt x="1194677" y="334674"/>
                </a:lnTo>
                <a:lnTo>
                  <a:pt x="1171621" y="295243"/>
                </a:lnTo>
                <a:lnTo>
                  <a:pt x="1145491" y="257201"/>
                </a:lnTo>
                <a:lnTo>
                  <a:pt x="1116286" y="220722"/>
                </a:lnTo>
                <a:lnTo>
                  <a:pt x="1084008" y="185978"/>
                </a:lnTo>
                <a:lnTo>
                  <a:pt x="1049265" y="153700"/>
                </a:lnTo>
                <a:lnTo>
                  <a:pt x="1012785" y="124496"/>
                </a:lnTo>
                <a:lnTo>
                  <a:pt x="974743" y="98365"/>
                </a:lnTo>
                <a:lnTo>
                  <a:pt x="935312" y="75309"/>
                </a:lnTo>
                <a:lnTo>
                  <a:pt x="894666" y="55328"/>
                </a:lnTo>
                <a:lnTo>
                  <a:pt x="852978" y="38420"/>
                </a:lnTo>
                <a:lnTo>
                  <a:pt x="810421" y="24586"/>
                </a:lnTo>
                <a:lnTo>
                  <a:pt x="767171" y="13827"/>
                </a:lnTo>
                <a:lnTo>
                  <a:pt x="723399" y="6141"/>
                </a:lnTo>
                <a:lnTo>
                  <a:pt x="679281" y="1530"/>
                </a:lnTo>
                <a:lnTo>
                  <a:pt x="634805" y="0"/>
                </a:lnTo>
                <a:close/>
              </a:path>
            </a:pathLst>
          </a:custGeom>
          <a:solidFill>
            <a:srgbClr val="FF2A06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/>
          <p:cNvSpPr txBox="1"/>
          <p:nvPr/>
        </p:nvSpPr>
        <p:spPr>
          <a:xfrm>
            <a:off x="4067176" y="3119971"/>
            <a:ext cx="889000" cy="382151"/>
          </a:xfrm>
          <a:prstGeom prst="rect">
            <a:avLst/>
          </a:prstGeom>
        </p:spPr>
        <p:txBody>
          <a:bodyPr vert="horz" wrap="square" lIns="0" tIns="12695" rIns="0" bIns="0" rtlCol="0">
            <a:spAutoFit/>
          </a:bodyPr>
          <a:lstStyle/>
          <a:p>
            <a:pPr marL="12695">
              <a:spcBef>
                <a:spcPts val="100"/>
              </a:spcBef>
            </a:pPr>
            <a:r>
              <a:rPr sz="2400" spc="-34" dirty="0">
                <a:solidFill>
                  <a:srgbClr val="FFFFFF"/>
                </a:solidFill>
                <a:latin typeface="Arial"/>
                <a:cs typeface="Arial"/>
              </a:rPr>
              <a:t>DBMS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1"/>
          <p:cNvSpPr/>
          <p:nvPr/>
        </p:nvSpPr>
        <p:spPr>
          <a:xfrm>
            <a:off x="4505388" y="2094664"/>
            <a:ext cx="0" cy="377825"/>
          </a:xfrm>
          <a:custGeom>
            <a:avLst/>
            <a:gdLst/>
            <a:ahLst/>
            <a:cxnLst/>
            <a:rect l="l" t="t" r="r" b="b"/>
            <a:pathLst>
              <a:path h="377825">
                <a:moveTo>
                  <a:pt x="0" y="0"/>
                </a:moveTo>
                <a:lnTo>
                  <a:pt x="0" y="37750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2"/>
          <p:cNvSpPr/>
          <p:nvPr/>
        </p:nvSpPr>
        <p:spPr>
          <a:xfrm>
            <a:off x="4444429" y="2459455"/>
            <a:ext cx="121921" cy="121920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19" y="0"/>
                </a:moveTo>
                <a:lnTo>
                  <a:pt x="0" y="0"/>
                </a:lnTo>
                <a:lnTo>
                  <a:pt x="60959" y="121920"/>
                </a:lnTo>
                <a:lnTo>
                  <a:pt x="1219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3"/>
          <p:cNvSpPr/>
          <p:nvPr/>
        </p:nvSpPr>
        <p:spPr>
          <a:xfrm>
            <a:off x="4444429" y="1985441"/>
            <a:ext cx="121921" cy="121920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60959" y="0"/>
                </a:moveTo>
                <a:lnTo>
                  <a:pt x="0" y="121920"/>
                </a:lnTo>
                <a:lnTo>
                  <a:pt x="121919" y="121920"/>
                </a:lnTo>
                <a:lnTo>
                  <a:pt x="609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4"/>
          <p:cNvSpPr/>
          <p:nvPr/>
        </p:nvSpPr>
        <p:spPr>
          <a:xfrm>
            <a:off x="4505388" y="4165716"/>
            <a:ext cx="0" cy="377825"/>
          </a:xfrm>
          <a:custGeom>
            <a:avLst/>
            <a:gdLst/>
            <a:ahLst/>
            <a:cxnLst/>
            <a:rect l="l" t="t" r="r" b="b"/>
            <a:pathLst>
              <a:path h="377825">
                <a:moveTo>
                  <a:pt x="0" y="0"/>
                </a:moveTo>
                <a:lnTo>
                  <a:pt x="0" y="37750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5"/>
          <p:cNvSpPr/>
          <p:nvPr/>
        </p:nvSpPr>
        <p:spPr>
          <a:xfrm>
            <a:off x="4444429" y="4530524"/>
            <a:ext cx="121921" cy="121920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19" y="0"/>
                </a:moveTo>
                <a:lnTo>
                  <a:pt x="0" y="0"/>
                </a:lnTo>
                <a:lnTo>
                  <a:pt x="60959" y="121919"/>
                </a:lnTo>
                <a:lnTo>
                  <a:pt x="1219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6"/>
          <p:cNvSpPr/>
          <p:nvPr/>
        </p:nvSpPr>
        <p:spPr>
          <a:xfrm>
            <a:off x="4444429" y="4056496"/>
            <a:ext cx="121921" cy="121920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60959" y="0"/>
                </a:moveTo>
                <a:lnTo>
                  <a:pt x="0" y="121919"/>
                </a:lnTo>
                <a:lnTo>
                  <a:pt x="121919" y="121919"/>
                </a:lnTo>
                <a:lnTo>
                  <a:pt x="609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9"/>
          <p:cNvSpPr/>
          <p:nvPr/>
        </p:nvSpPr>
        <p:spPr>
          <a:xfrm>
            <a:off x="3141662" y="625867"/>
            <a:ext cx="2766480" cy="13207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0"/>
          <p:cNvSpPr/>
          <p:nvPr/>
        </p:nvSpPr>
        <p:spPr>
          <a:xfrm>
            <a:off x="3147545" y="635001"/>
            <a:ext cx="2715691" cy="12699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1"/>
          <p:cNvSpPr/>
          <p:nvPr/>
        </p:nvSpPr>
        <p:spPr>
          <a:xfrm>
            <a:off x="3147545" y="635002"/>
            <a:ext cx="2715895" cy="1270000"/>
          </a:xfrm>
          <a:custGeom>
            <a:avLst/>
            <a:gdLst/>
            <a:ahLst/>
            <a:cxnLst/>
            <a:rect l="l" t="t" r="r" b="b"/>
            <a:pathLst>
              <a:path w="2715895" h="1270000">
                <a:moveTo>
                  <a:pt x="0" y="0"/>
                </a:moveTo>
                <a:lnTo>
                  <a:pt x="2715691" y="0"/>
                </a:lnTo>
                <a:lnTo>
                  <a:pt x="2715691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solidFill>
            <a:srgbClr val="8336BC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2"/>
          <p:cNvSpPr/>
          <p:nvPr/>
        </p:nvSpPr>
        <p:spPr>
          <a:xfrm>
            <a:off x="6005059" y="584203"/>
            <a:ext cx="2817279" cy="13715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3"/>
          <p:cNvSpPr/>
          <p:nvPr/>
        </p:nvSpPr>
        <p:spPr>
          <a:xfrm>
            <a:off x="6043158" y="635001"/>
            <a:ext cx="2715679" cy="12699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4"/>
          <p:cNvSpPr/>
          <p:nvPr/>
        </p:nvSpPr>
        <p:spPr>
          <a:xfrm>
            <a:off x="6043159" y="635002"/>
            <a:ext cx="2715895" cy="1270000"/>
          </a:xfrm>
          <a:custGeom>
            <a:avLst/>
            <a:gdLst/>
            <a:ahLst/>
            <a:cxnLst/>
            <a:rect l="l" t="t" r="r" b="b"/>
            <a:pathLst>
              <a:path w="2715895" h="1270000">
                <a:moveTo>
                  <a:pt x="0" y="0"/>
                </a:moveTo>
                <a:lnTo>
                  <a:pt x="2715679" y="0"/>
                </a:lnTo>
                <a:lnTo>
                  <a:pt x="2715679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solidFill>
            <a:srgbClr val="00D026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5"/>
          <p:cNvSpPr txBox="1"/>
          <p:nvPr/>
        </p:nvSpPr>
        <p:spPr>
          <a:xfrm>
            <a:off x="828675" y="1075271"/>
            <a:ext cx="7358380" cy="382151"/>
          </a:xfrm>
          <a:prstGeom prst="rect">
            <a:avLst/>
          </a:prstGeom>
        </p:spPr>
        <p:txBody>
          <a:bodyPr vert="horz" wrap="square" lIns="0" tIns="12695" rIns="0" bIns="0" rtlCol="0">
            <a:spAutoFit/>
          </a:bodyPr>
          <a:lstStyle/>
          <a:p>
            <a:pPr marL="12695">
              <a:spcBef>
                <a:spcPts val="100"/>
              </a:spcBef>
              <a:tabLst>
                <a:tab pos="2906387" algn="l"/>
                <a:tab pos="5800715" algn="l"/>
              </a:tabLst>
            </a:pPr>
            <a:r>
              <a:rPr sz="2400" spc="34" dirty="0">
                <a:latin typeface="Arial"/>
                <a:cs typeface="Arial"/>
              </a:rPr>
              <a:t>Application	</a:t>
            </a:r>
            <a:r>
              <a:rPr sz="2400" spc="34" dirty="0">
                <a:solidFill>
                  <a:srgbClr val="FFFFFF"/>
                </a:solidFill>
                <a:latin typeface="Arial"/>
                <a:cs typeface="Arial"/>
              </a:rPr>
              <a:t>Application	Application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0" name="object 26"/>
          <p:cNvSpPr/>
          <p:nvPr/>
        </p:nvSpPr>
        <p:spPr>
          <a:xfrm>
            <a:off x="1905345" y="2051595"/>
            <a:ext cx="2014220" cy="715011"/>
          </a:xfrm>
          <a:custGeom>
            <a:avLst/>
            <a:gdLst/>
            <a:ahLst/>
            <a:cxnLst/>
            <a:rect l="l" t="t" r="r" b="b"/>
            <a:pathLst>
              <a:path w="2014220" h="715010">
                <a:moveTo>
                  <a:pt x="0" y="0"/>
                </a:moveTo>
                <a:lnTo>
                  <a:pt x="11969" y="4245"/>
                </a:lnTo>
                <a:lnTo>
                  <a:pt x="2002083" y="710158"/>
                </a:lnTo>
                <a:lnTo>
                  <a:pt x="2014041" y="7144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7"/>
          <p:cNvSpPr/>
          <p:nvPr/>
        </p:nvSpPr>
        <p:spPr>
          <a:xfrm>
            <a:off x="3887038" y="2704302"/>
            <a:ext cx="135889" cy="114935"/>
          </a:xfrm>
          <a:custGeom>
            <a:avLst/>
            <a:gdLst/>
            <a:ahLst/>
            <a:cxnLst/>
            <a:rect l="l" t="t" r="r" b="b"/>
            <a:pathLst>
              <a:path w="135889" h="114935">
                <a:moveTo>
                  <a:pt x="40767" y="0"/>
                </a:moveTo>
                <a:lnTo>
                  <a:pt x="0" y="114896"/>
                </a:lnTo>
                <a:lnTo>
                  <a:pt x="135293" y="98209"/>
                </a:lnTo>
                <a:lnTo>
                  <a:pt x="407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8"/>
          <p:cNvSpPr/>
          <p:nvPr/>
        </p:nvSpPr>
        <p:spPr>
          <a:xfrm>
            <a:off x="1802411" y="1998386"/>
            <a:ext cx="135889" cy="114935"/>
          </a:xfrm>
          <a:custGeom>
            <a:avLst/>
            <a:gdLst/>
            <a:ahLst/>
            <a:cxnLst/>
            <a:rect l="l" t="t" r="r" b="b"/>
            <a:pathLst>
              <a:path w="135889" h="114935">
                <a:moveTo>
                  <a:pt x="135280" y="0"/>
                </a:moveTo>
                <a:lnTo>
                  <a:pt x="0" y="16700"/>
                </a:lnTo>
                <a:lnTo>
                  <a:pt x="94526" y="114909"/>
                </a:lnTo>
                <a:lnTo>
                  <a:pt x="1352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9"/>
          <p:cNvSpPr/>
          <p:nvPr/>
        </p:nvSpPr>
        <p:spPr>
          <a:xfrm>
            <a:off x="5157642" y="2043521"/>
            <a:ext cx="2197735" cy="730885"/>
          </a:xfrm>
          <a:custGeom>
            <a:avLst/>
            <a:gdLst/>
            <a:ahLst/>
            <a:cxnLst/>
            <a:rect l="l" t="t" r="r" b="b"/>
            <a:pathLst>
              <a:path w="2197734" h="730885">
                <a:moveTo>
                  <a:pt x="2197252" y="0"/>
                </a:moveTo>
                <a:lnTo>
                  <a:pt x="2185200" y="4006"/>
                </a:lnTo>
                <a:lnTo>
                  <a:pt x="12051" y="726533"/>
                </a:lnTo>
                <a:lnTo>
                  <a:pt x="0" y="73054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0"/>
          <p:cNvSpPr/>
          <p:nvPr/>
        </p:nvSpPr>
        <p:spPr>
          <a:xfrm>
            <a:off x="5054007" y="2712215"/>
            <a:ext cx="135255" cy="116205"/>
          </a:xfrm>
          <a:custGeom>
            <a:avLst/>
            <a:gdLst/>
            <a:ahLst/>
            <a:cxnLst/>
            <a:rect l="l" t="t" r="r" b="b"/>
            <a:pathLst>
              <a:path w="135254" h="116204">
                <a:moveTo>
                  <a:pt x="96456" y="0"/>
                </a:moveTo>
                <a:lnTo>
                  <a:pt x="0" y="96304"/>
                </a:lnTo>
                <a:lnTo>
                  <a:pt x="134924" y="115697"/>
                </a:lnTo>
                <a:lnTo>
                  <a:pt x="964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1"/>
          <p:cNvSpPr/>
          <p:nvPr/>
        </p:nvSpPr>
        <p:spPr>
          <a:xfrm>
            <a:off x="7323611" y="1989685"/>
            <a:ext cx="135255" cy="116205"/>
          </a:xfrm>
          <a:custGeom>
            <a:avLst/>
            <a:gdLst/>
            <a:ahLst/>
            <a:cxnLst/>
            <a:rect l="l" t="t" r="r" b="b"/>
            <a:pathLst>
              <a:path w="135254" h="116204">
                <a:moveTo>
                  <a:pt x="0" y="0"/>
                </a:moveTo>
                <a:lnTo>
                  <a:pt x="38468" y="115697"/>
                </a:lnTo>
                <a:lnTo>
                  <a:pt x="134924" y="193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8091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Applications and users (should be) </a:t>
            </a:r>
            <a:r>
              <a:rPr lang="en-US" dirty="0">
                <a:solidFill>
                  <a:srgbClr val="0000FF"/>
                </a:solidFill>
              </a:rPr>
              <a:t>insulated</a:t>
            </a:r>
            <a:r>
              <a:rPr lang="en-US" dirty="0"/>
              <a:t> from how data is </a:t>
            </a:r>
            <a:r>
              <a:rPr lang="en-US" dirty="0">
                <a:solidFill>
                  <a:srgbClr val="FF0000"/>
                </a:solidFill>
              </a:rPr>
              <a:t>structured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stored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Logical</a:t>
            </a:r>
            <a:r>
              <a:rPr lang="en-US" dirty="0"/>
              <a:t> independence:</a:t>
            </a:r>
            <a:r>
              <a:rPr lang="el-GR" dirty="0"/>
              <a:t> </a:t>
            </a:r>
            <a:r>
              <a:rPr lang="en-US" dirty="0"/>
              <a:t>Protection from </a:t>
            </a:r>
            <a:r>
              <a:rPr lang="en-US" dirty="0">
                <a:solidFill>
                  <a:srgbClr val="FF0000"/>
                </a:solidFill>
              </a:rPr>
              <a:t>changes </a:t>
            </a:r>
            <a:r>
              <a:rPr lang="en-US" dirty="0"/>
              <a:t>in </a:t>
            </a:r>
            <a:r>
              <a:rPr lang="en-US" dirty="0">
                <a:solidFill>
                  <a:srgbClr val="0000FF"/>
                </a:solidFill>
              </a:rPr>
              <a:t>logical</a:t>
            </a:r>
            <a:r>
              <a:rPr lang="en-US" dirty="0"/>
              <a:t> structure of data (i.e., </a:t>
            </a:r>
            <a:r>
              <a:rPr lang="en-US" dirty="0">
                <a:solidFill>
                  <a:srgbClr val="0000FF"/>
                </a:solidFill>
              </a:rPr>
              <a:t>attributes/schema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b="1" dirty="0"/>
              <a:t>Physical</a:t>
            </a:r>
            <a:r>
              <a:rPr lang="en-US" dirty="0"/>
              <a:t> independence:</a:t>
            </a:r>
            <a:r>
              <a:rPr lang="el-GR" dirty="0"/>
              <a:t> </a:t>
            </a:r>
            <a:r>
              <a:rPr lang="en-US" dirty="0"/>
              <a:t>Protection from </a:t>
            </a:r>
            <a:r>
              <a:rPr lang="en-US" dirty="0">
                <a:solidFill>
                  <a:srgbClr val="FF0000"/>
                </a:solidFill>
              </a:rPr>
              <a:t>changes </a:t>
            </a:r>
            <a:r>
              <a:rPr lang="en-US" dirty="0"/>
              <a:t>in </a:t>
            </a:r>
            <a:r>
              <a:rPr lang="en-US" dirty="0">
                <a:solidFill>
                  <a:srgbClr val="0000FF"/>
                </a:solidFill>
              </a:rPr>
              <a:t>physical</a:t>
            </a:r>
            <a:r>
              <a:rPr lang="en-US" dirty="0"/>
              <a:t>  structure of data (i.e. how it is </a:t>
            </a:r>
            <a:r>
              <a:rPr lang="en-US" dirty="0">
                <a:solidFill>
                  <a:srgbClr val="0000FF"/>
                </a:solidFill>
              </a:rPr>
              <a:t>stored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Q: Why is this particularly </a:t>
            </a:r>
            <a:r>
              <a:rPr lang="en-US" dirty="0">
                <a:solidFill>
                  <a:srgbClr val="0000FF"/>
                </a:solidFill>
              </a:rPr>
              <a:t>important</a:t>
            </a:r>
            <a:r>
              <a:rPr lang="en-US" dirty="0"/>
              <a:t> for DBMS?</a:t>
            </a:r>
          </a:p>
          <a:p>
            <a:endParaRPr lang="en-US" dirty="0"/>
          </a:p>
          <a:p>
            <a:r>
              <a:rPr lang="en-US" dirty="0"/>
              <a:t>A: Because databases and their applications </a:t>
            </a:r>
            <a:r>
              <a:rPr lang="en-US" b="1" dirty="0"/>
              <a:t>persist</a:t>
            </a:r>
          </a:p>
          <a:p>
            <a:endParaRPr lang="en-US" dirty="0"/>
          </a:p>
          <a:p>
            <a:r>
              <a:rPr lang="en-US" dirty="0"/>
              <a:t>Contrast with </a:t>
            </a:r>
            <a:r>
              <a:rPr lang="en-US" dirty="0">
                <a:solidFill>
                  <a:srgbClr val="FF0000"/>
                </a:solidFill>
              </a:rPr>
              <a:t>File</a:t>
            </a:r>
            <a:r>
              <a:rPr lang="en-US" dirty="0"/>
              <a:t>-based storage (e.g., </a:t>
            </a:r>
            <a:r>
              <a:rPr lang="en-US" dirty="0" err="1"/>
              <a:t>csv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04/03/2019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COMP1204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348E1-B5BE-404F-96F5-9D8523EA714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78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14" dirty="0"/>
              <a:t>DBMS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2135"/>
            <a:ext cx="8229600" cy="490099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 DBMS is a set of computer programs that support:</a:t>
            </a:r>
            <a:endParaRPr lang="el-GR" dirty="0"/>
          </a:p>
          <a:p>
            <a:pPr lvl="1"/>
            <a:r>
              <a:rPr lang="en-US" dirty="0"/>
              <a:t>at least one </a:t>
            </a:r>
            <a:r>
              <a:rPr lang="en-US" dirty="0">
                <a:solidFill>
                  <a:srgbClr val="0000FF"/>
                </a:solidFill>
              </a:rPr>
              <a:t>data model</a:t>
            </a:r>
            <a:r>
              <a:rPr lang="en-US" dirty="0"/>
              <a:t> (a mathematical abstraction for  representing data) to define a </a:t>
            </a:r>
            <a:r>
              <a:rPr lang="en-US" dirty="0">
                <a:solidFill>
                  <a:srgbClr val="0000FF"/>
                </a:solidFill>
              </a:rPr>
              <a:t>database </a:t>
            </a:r>
            <a:r>
              <a:rPr lang="en-US" dirty="0"/>
              <a:t>and an associated </a:t>
            </a:r>
            <a:r>
              <a:rPr lang="en-US" dirty="0">
                <a:solidFill>
                  <a:srgbClr val="FF0000"/>
                </a:solidFill>
              </a:rPr>
              <a:t>high-level language </a:t>
            </a:r>
            <a:r>
              <a:rPr lang="en-US" dirty="0"/>
              <a:t>to </a:t>
            </a:r>
            <a:r>
              <a:rPr lang="en-US" dirty="0">
                <a:solidFill>
                  <a:srgbClr val="0000FF"/>
                </a:solidFill>
              </a:rPr>
              <a:t>create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</a:rPr>
              <a:t>manage</a:t>
            </a:r>
            <a:r>
              <a:rPr lang="en-US" dirty="0"/>
              <a:t> and </a:t>
            </a:r>
            <a:r>
              <a:rPr lang="en-US" dirty="0">
                <a:solidFill>
                  <a:srgbClr val="0000FF"/>
                </a:solidFill>
              </a:rPr>
              <a:t>query</a:t>
            </a:r>
            <a:r>
              <a:rPr lang="en-US" dirty="0"/>
              <a:t> the database</a:t>
            </a:r>
          </a:p>
          <a:p>
            <a:pPr lvl="1"/>
            <a:r>
              <a:rPr lang="en-US" dirty="0"/>
              <a:t>ability to </a:t>
            </a:r>
            <a:r>
              <a:rPr lang="en-US" dirty="0">
                <a:solidFill>
                  <a:srgbClr val="0000FF"/>
                </a:solidFill>
              </a:rPr>
              <a:t>store</a:t>
            </a:r>
            <a:r>
              <a:rPr lang="en-US" dirty="0"/>
              <a:t> and </a:t>
            </a:r>
            <a:r>
              <a:rPr lang="en-US" dirty="0">
                <a:solidFill>
                  <a:srgbClr val="0000FF"/>
                </a:solidFill>
              </a:rPr>
              <a:t>manage</a:t>
            </a:r>
            <a:r>
              <a:rPr lang="en-US" dirty="0"/>
              <a:t> large amounts of </a:t>
            </a:r>
            <a:r>
              <a:rPr lang="en-US" dirty="0">
                <a:solidFill>
                  <a:srgbClr val="0000FF"/>
                </a:solidFill>
              </a:rPr>
              <a:t>persistent</a:t>
            </a:r>
            <a:r>
              <a:rPr lang="en-US" dirty="0"/>
              <a:t> data (as opposed to transient data)</a:t>
            </a:r>
            <a:r>
              <a:rPr lang="el-GR" dirty="0"/>
              <a:t>,</a:t>
            </a:r>
            <a:r>
              <a:rPr lang="en-US" dirty="0">
                <a:solidFill>
                  <a:srgbClr val="FF0000"/>
                </a:solidFill>
              </a:rPr>
              <a:t> conveniently </a:t>
            </a:r>
            <a:r>
              <a:rPr lang="en-US" dirty="0"/>
              <a:t>and  </a:t>
            </a:r>
            <a:r>
              <a:rPr lang="en-US" dirty="0">
                <a:solidFill>
                  <a:srgbClr val="0000FF"/>
                </a:solidFill>
              </a:rPr>
              <a:t>efficiently</a:t>
            </a:r>
            <a:endParaRPr lang="en-US" dirty="0"/>
          </a:p>
          <a:p>
            <a:pPr lvl="1"/>
            <a:r>
              <a:rPr lang="en-US" dirty="0">
                <a:solidFill>
                  <a:srgbClr val="0000FF"/>
                </a:solidFill>
              </a:rPr>
              <a:t>transaction </a:t>
            </a:r>
            <a:r>
              <a:rPr lang="en-US" dirty="0"/>
              <a:t>management, </a:t>
            </a:r>
            <a:r>
              <a:rPr lang="en-US" dirty="0">
                <a:solidFill>
                  <a:srgbClr val="0000FF"/>
                </a:solidFill>
              </a:rPr>
              <a:t>concurrency </a:t>
            </a:r>
            <a:r>
              <a:rPr lang="en-US" dirty="0"/>
              <a:t>control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access</a:t>
            </a:r>
            <a:r>
              <a:rPr lang="en-US" dirty="0"/>
              <a:t> control (limit access of certain data to certain users)</a:t>
            </a:r>
          </a:p>
          <a:p>
            <a:pPr lvl="1"/>
            <a:r>
              <a:rPr lang="en-US" spc="-6" dirty="0">
                <a:solidFill>
                  <a:srgbClr val="FF0000"/>
                </a:solidFill>
                <a:cs typeface="Calibri"/>
              </a:rPr>
              <a:t>resiliency</a:t>
            </a:r>
            <a:r>
              <a:rPr lang="en-US" spc="-6" dirty="0">
                <a:cs typeface="Calibri"/>
              </a:rPr>
              <a:t> (ability </a:t>
            </a:r>
            <a:r>
              <a:rPr lang="en-US" dirty="0">
                <a:cs typeface="Calibri"/>
              </a:rPr>
              <a:t>to recover from</a:t>
            </a:r>
            <a:r>
              <a:rPr lang="en-US" spc="-6" dirty="0">
                <a:cs typeface="Calibri"/>
              </a:rPr>
              <a:t> crashes)</a:t>
            </a:r>
            <a:endParaRPr lang="el-GR" dirty="0">
              <a:solidFill>
                <a:srgbClr val="0000FF"/>
              </a:solidFill>
            </a:endParaRPr>
          </a:p>
          <a:p>
            <a:r>
              <a:rPr lang="en-US" dirty="0"/>
              <a:t>DBMS </a:t>
            </a:r>
            <a:r>
              <a:rPr lang="en-US" dirty="0">
                <a:solidFill>
                  <a:srgbClr val="FF0000"/>
                </a:solidFill>
              </a:rPr>
              <a:t>≠</a:t>
            </a:r>
            <a:r>
              <a:rPr lang="en-US" dirty="0"/>
              <a:t> File Systems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04/03/2019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COMP1204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348E1-B5BE-404F-96F5-9D8523EA714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083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4" dirty="0"/>
              <a:t>Data</a:t>
            </a:r>
            <a:r>
              <a:rPr lang="en-US" spc="-49" dirty="0"/>
              <a:t> </a:t>
            </a:r>
            <a:r>
              <a:rPr lang="en-US" spc="60" dirty="0"/>
              <a:t>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 </a:t>
            </a:r>
            <a:r>
              <a:rPr lang="en-US" spc="4" dirty="0">
                <a:solidFill>
                  <a:srgbClr val="0000FF"/>
                </a:solidFill>
                <a:cs typeface="Calibri"/>
              </a:rPr>
              <a:t>collection</a:t>
            </a:r>
            <a:r>
              <a:rPr lang="en-US" b="1" spc="4" dirty="0">
                <a:cs typeface="Calibri"/>
              </a:rPr>
              <a:t> </a:t>
            </a:r>
            <a:r>
              <a:rPr lang="en-US" spc="4" dirty="0">
                <a:cs typeface="Calibri"/>
              </a:rPr>
              <a:t>of (mathematical) </a:t>
            </a:r>
            <a:r>
              <a:rPr lang="en-US" spc="4" dirty="0">
                <a:solidFill>
                  <a:srgbClr val="0000FF"/>
                </a:solidFill>
                <a:cs typeface="Calibri"/>
              </a:rPr>
              <a:t>concepts</a:t>
            </a:r>
            <a:r>
              <a:rPr lang="en-US" b="1" spc="4" dirty="0">
                <a:cs typeface="Calibri"/>
              </a:rPr>
              <a:t> </a:t>
            </a:r>
            <a:r>
              <a:rPr lang="en-US" spc="4" dirty="0">
                <a:cs typeface="Calibri"/>
              </a:rPr>
              <a:t>for </a:t>
            </a:r>
            <a:r>
              <a:rPr lang="en-US" spc="53" dirty="0">
                <a:cs typeface="Calibri"/>
              </a:rPr>
              <a:t>describing </a:t>
            </a:r>
            <a:r>
              <a:rPr lang="en-US" spc="28" dirty="0">
                <a:cs typeface="Calibri"/>
              </a:rPr>
              <a:t>data – </a:t>
            </a:r>
            <a:r>
              <a:rPr lang="en-US" spc="28">
                <a:cs typeface="Calibri"/>
              </a:rPr>
              <a:t>how it is </a:t>
            </a:r>
            <a:r>
              <a:rPr lang="en-US" b="1" spc="28" dirty="0">
                <a:cs typeface="Calibri"/>
              </a:rPr>
              <a:t>represented</a:t>
            </a:r>
            <a:r>
              <a:rPr lang="en-US" spc="28" dirty="0">
                <a:cs typeface="Calibri"/>
              </a:rPr>
              <a:t>, </a:t>
            </a:r>
            <a:r>
              <a:rPr lang="en-US" b="1" spc="28" dirty="0">
                <a:cs typeface="Calibri"/>
              </a:rPr>
              <a:t>organized</a:t>
            </a:r>
            <a:r>
              <a:rPr lang="en-US" spc="28" dirty="0">
                <a:cs typeface="Calibri"/>
              </a:rPr>
              <a:t> and </a:t>
            </a:r>
            <a:r>
              <a:rPr lang="en-US" b="1" spc="28" dirty="0">
                <a:cs typeface="Calibri"/>
              </a:rPr>
              <a:t>structured</a:t>
            </a:r>
            <a:r>
              <a:rPr lang="en-US" spc="28" dirty="0">
                <a:cs typeface="Calibri"/>
              </a:rPr>
              <a:t> in the </a:t>
            </a:r>
            <a:r>
              <a:rPr lang="en-US" spc="28" dirty="0">
                <a:solidFill>
                  <a:srgbClr val="FF0000"/>
                </a:solidFill>
                <a:cs typeface="Calibri"/>
              </a:rPr>
              <a:t>database</a:t>
            </a:r>
          </a:p>
          <a:p>
            <a:endParaRPr lang="en-US" spc="28" dirty="0">
              <a:solidFill>
                <a:srgbClr val="FF0000"/>
              </a:solidFill>
              <a:cs typeface="Calibri"/>
            </a:endParaRPr>
          </a:p>
          <a:p>
            <a:r>
              <a:rPr lang="en-US" spc="-35" dirty="0">
                <a:cs typeface="Calibri"/>
              </a:rPr>
              <a:t>The </a:t>
            </a:r>
            <a:r>
              <a:rPr lang="en-US" b="1" spc="4" dirty="0">
                <a:solidFill>
                  <a:srgbClr val="FF0000"/>
                </a:solidFill>
                <a:cs typeface="Calibri"/>
              </a:rPr>
              <a:t>relational model </a:t>
            </a:r>
            <a:r>
              <a:rPr lang="en-US" spc="4" dirty="0">
                <a:cs typeface="Calibri"/>
              </a:rPr>
              <a:t>of </a:t>
            </a:r>
            <a:r>
              <a:rPr lang="en-US" spc="35" dirty="0">
                <a:cs typeface="Calibri"/>
              </a:rPr>
              <a:t>data </a:t>
            </a:r>
            <a:r>
              <a:rPr lang="en-US" spc="4" dirty="0">
                <a:cs typeface="Calibri"/>
              </a:rPr>
              <a:t>is the most </a:t>
            </a:r>
            <a:r>
              <a:rPr lang="en-US" spc="24" dirty="0">
                <a:cs typeface="Calibri"/>
              </a:rPr>
              <a:t>widely </a:t>
            </a:r>
            <a:r>
              <a:rPr lang="en-US" spc="35" dirty="0">
                <a:cs typeface="Calibri"/>
              </a:rPr>
              <a:t>used  </a:t>
            </a:r>
            <a:r>
              <a:rPr lang="en-US" spc="28" dirty="0">
                <a:cs typeface="Calibri"/>
              </a:rPr>
              <a:t>model</a:t>
            </a:r>
            <a:r>
              <a:rPr lang="en-US" dirty="0">
                <a:cs typeface="Calibri"/>
              </a:rPr>
              <a:t> </a:t>
            </a:r>
            <a:r>
              <a:rPr lang="en-US" spc="-11" dirty="0">
                <a:cs typeface="Calibri"/>
              </a:rPr>
              <a:t>today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spc="28" dirty="0">
              <a:solidFill>
                <a:srgbClr val="FF0000"/>
              </a:solidFill>
              <a:cs typeface="Calibri"/>
            </a:endParaRPr>
          </a:p>
          <a:p>
            <a:r>
              <a:rPr lang="en-US" dirty="0"/>
              <a:t>Every data model has to come with a </a:t>
            </a:r>
            <a:r>
              <a:rPr lang="en-US" dirty="0">
                <a:solidFill>
                  <a:srgbClr val="0000FF"/>
                </a:solidFill>
              </a:rPr>
              <a:t>data </a:t>
            </a:r>
            <a:r>
              <a:rPr lang="en-US" dirty="0">
                <a:solidFill>
                  <a:srgbClr val="FF0000"/>
                </a:solidFill>
              </a:rPr>
              <a:t>language </a:t>
            </a:r>
          </a:p>
          <a:p>
            <a:pPr lvl="1"/>
            <a:r>
              <a:rPr lang="en-US" dirty="0"/>
              <a:t>for defining, updating, manipulating, and retrieving data from its representation</a:t>
            </a:r>
            <a:endParaRPr lang="el-GR" dirty="0"/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04/03/2019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COMP1204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348E1-B5BE-404F-96F5-9D8523EA714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371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Sublanguages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data language has two parts (</a:t>
            </a:r>
            <a:r>
              <a:rPr lang="en-US" dirty="0">
                <a:solidFill>
                  <a:srgbClr val="0000FF"/>
                </a:solidFill>
              </a:rPr>
              <a:t>sublanguages</a:t>
            </a:r>
            <a:r>
              <a:rPr lang="en-US" dirty="0"/>
              <a:t>):</a:t>
            </a:r>
          </a:p>
          <a:p>
            <a:pPr lvl="1"/>
            <a:r>
              <a:rPr lang="en-US" dirty="0"/>
              <a:t>Data </a:t>
            </a:r>
            <a:r>
              <a:rPr lang="en-US" dirty="0">
                <a:solidFill>
                  <a:srgbClr val="FF0000"/>
                </a:solidFill>
              </a:rPr>
              <a:t>definition</a:t>
            </a:r>
            <a:r>
              <a:rPr lang="en-US" dirty="0"/>
              <a:t> language (DDL) </a:t>
            </a:r>
          </a:p>
          <a:p>
            <a:pPr lvl="2"/>
            <a:r>
              <a:rPr lang="en-US" dirty="0"/>
              <a:t>syntax for describing  “</a:t>
            </a:r>
            <a:r>
              <a:rPr lang="en-US" dirty="0">
                <a:solidFill>
                  <a:srgbClr val="0000FF"/>
                </a:solidFill>
              </a:rPr>
              <a:t>database templates</a:t>
            </a:r>
            <a:r>
              <a:rPr lang="en-US" dirty="0"/>
              <a:t>” in terms of the underlying data model </a:t>
            </a:r>
          </a:p>
          <a:p>
            <a:pPr lvl="1"/>
            <a:r>
              <a:rPr lang="en-US" dirty="0"/>
              <a:t>Data </a:t>
            </a:r>
            <a:r>
              <a:rPr lang="en-US" dirty="0">
                <a:solidFill>
                  <a:srgbClr val="FF0000"/>
                </a:solidFill>
              </a:rPr>
              <a:t>manipulation</a:t>
            </a:r>
            <a:r>
              <a:rPr lang="en-US" dirty="0"/>
              <a:t> language (DML):</a:t>
            </a:r>
          </a:p>
          <a:p>
            <a:pPr lvl="2"/>
            <a:r>
              <a:rPr lang="en-US" dirty="0"/>
              <a:t>for insertion, deletion, update, retrieval/extraction/querying</a:t>
            </a:r>
          </a:p>
          <a:p>
            <a:pPr lvl="2"/>
            <a:r>
              <a:rPr lang="en-US" dirty="0"/>
              <a:t>there is much variety in query languages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04/03/2019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COMP1204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348E1-B5BE-404F-96F5-9D8523EA714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409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XML and Tree-structured Data</a:t>
            </a:r>
            <a:br>
              <a:rPr lang="en-US" dirty="0"/>
            </a:br>
            <a:r>
              <a:rPr lang="en-US" sz="3100" dirty="0">
                <a:solidFill>
                  <a:schemeClr val="bg1">
                    <a:lumMod val="50000"/>
                  </a:schemeClr>
                </a:solidFill>
              </a:rPr>
              <a:t>XML as a Data Model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04/03/2019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COMP1204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348E1-B5BE-404F-96F5-9D8523EA7146}" type="slidenum">
              <a:rPr lang="en-US" smtClean="0"/>
              <a:t>15</a:t>
            </a:fld>
            <a:endParaRPr lang="en-US"/>
          </a:p>
        </p:txBody>
      </p:sp>
      <p:sp>
        <p:nvSpPr>
          <p:cNvPr id="68" name="object 3"/>
          <p:cNvSpPr txBox="1"/>
          <p:nvPr/>
        </p:nvSpPr>
        <p:spPr>
          <a:xfrm>
            <a:off x="2081104" y="1842563"/>
            <a:ext cx="1948814" cy="443706"/>
          </a:xfrm>
          <a:prstGeom prst="rect">
            <a:avLst/>
          </a:prstGeom>
        </p:spPr>
        <p:txBody>
          <a:bodyPr vert="horz" wrap="square" lIns="0" tIns="12693" rIns="0" bIns="0" rtlCol="0">
            <a:spAutoFit/>
          </a:bodyPr>
          <a:lstStyle/>
          <a:p>
            <a:pPr marL="12693"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B</a:t>
            </a:r>
            <a:r>
              <a:rPr sz="2800" spc="-65" dirty="0">
                <a:latin typeface="Calibri"/>
                <a:cs typeface="Calibri"/>
              </a:rPr>
              <a:t>r</a:t>
            </a:r>
            <a:r>
              <a:rPr sz="2800" dirty="0">
                <a:latin typeface="Calibri"/>
                <a:cs typeface="Calibri"/>
              </a:rPr>
              <a:t>eakfast</a:t>
            </a:r>
          </a:p>
        </p:txBody>
      </p:sp>
      <p:sp>
        <p:nvSpPr>
          <p:cNvPr id="69" name="object 4"/>
          <p:cNvSpPr txBox="1"/>
          <p:nvPr/>
        </p:nvSpPr>
        <p:spPr>
          <a:xfrm>
            <a:off x="1199214" y="3822459"/>
            <a:ext cx="1067435" cy="443706"/>
          </a:xfrm>
          <a:prstGeom prst="rect">
            <a:avLst/>
          </a:prstGeom>
        </p:spPr>
        <p:txBody>
          <a:bodyPr vert="horz" wrap="square" lIns="0" tIns="12693" rIns="0" bIns="0" rtlCol="0">
            <a:spAutoFit/>
          </a:bodyPr>
          <a:lstStyle/>
          <a:p>
            <a:pPr marL="12693">
              <a:spcBef>
                <a:spcPts val="100"/>
              </a:spcBef>
            </a:pPr>
            <a:r>
              <a:rPr sz="2800" spc="-5" dirty="0">
                <a:latin typeface="Calibri"/>
                <a:cs typeface="Calibri"/>
              </a:rPr>
              <a:t>Food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0" name="object 5"/>
          <p:cNvSpPr txBox="1"/>
          <p:nvPr/>
        </p:nvSpPr>
        <p:spPr>
          <a:xfrm>
            <a:off x="4076066" y="3673178"/>
            <a:ext cx="1092199" cy="443706"/>
          </a:xfrm>
          <a:prstGeom prst="rect">
            <a:avLst/>
          </a:prstGeom>
        </p:spPr>
        <p:txBody>
          <a:bodyPr vert="horz" wrap="square" lIns="0" tIns="12693" rIns="0" bIns="0" rtlCol="0">
            <a:spAutoFit/>
          </a:bodyPr>
          <a:lstStyle/>
          <a:p>
            <a:pPr marL="12693">
              <a:spcBef>
                <a:spcPts val="100"/>
              </a:spcBef>
            </a:pPr>
            <a:r>
              <a:rPr sz="2800" spc="-5" dirty="0">
                <a:latin typeface="Calibri"/>
                <a:cs typeface="Calibri"/>
              </a:rPr>
              <a:t>Drink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1" name="object 6"/>
          <p:cNvSpPr txBox="1"/>
          <p:nvPr/>
        </p:nvSpPr>
        <p:spPr>
          <a:xfrm>
            <a:off x="311741" y="5077145"/>
            <a:ext cx="1245234" cy="443706"/>
          </a:xfrm>
          <a:prstGeom prst="rect">
            <a:avLst/>
          </a:prstGeom>
        </p:spPr>
        <p:txBody>
          <a:bodyPr vert="horz" wrap="square" lIns="0" tIns="12693" rIns="0" bIns="0" rtlCol="0">
            <a:spAutoFit/>
          </a:bodyPr>
          <a:lstStyle/>
          <a:p>
            <a:pPr marL="12693">
              <a:spcBef>
                <a:spcPts val="100"/>
              </a:spcBef>
            </a:pPr>
            <a:r>
              <a:rPr sz="2800" spc="-5" dirty="0">
                <a:latin typeface="Calibri"/>
                <a:cs typeface="Calibri"/>
              </a:rPr>
              <a:t>Name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2" name="object 7"/>
          <p:cNvSpPr txBox="1"/>
          <p:nvPr/>
        </p:nvSpPr>
        <p:spPr>
          <a:xfrm>
            <a:off x="1435249" y="5077145"/>
            <a:ext cx="2413635" cy="443706"/>
          </a:xfrm>
          <a:prstGeom prst="rect">
            <a:avLst/>
          </a:prstGeom>
        </p:spPr>
        <p:txBody>
          <a:bodyPr vert="horz" wrap="square" lIns="0" tIns="12693" rIns="0" bIns="0" rtlCol="0">
            <a:spAutoFit/>
          </a:bodyPr>
          <a:lstStyle/>
          <a:p>
            <a:pPr marL="12693">
              <a:spcBef>
                <a:spcPts val="100"/>
              </a:spcBef>
            </a:pPr>
            <a:r>
              <a:rPr sz="2800" spc="40" dirty="0">
                <a:latin typeface="Calibri"/>
                <a:cs typeface="Calibri"/>
              </a:rPr>
              <a:t>Desc.</a:t>
            </a:r>
            <a:r>
              <a:rPr sz="2800" spc="125" dirty="0">
                <a:latin typeface="Calibri"/>
                <a:cs typeface="Calibri"/>
              </a:rPr>
              <a:t> </a:t>
            </a:r>
            <a:r>
              <a:rPr lang="en-US" sz="2800" spc="1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Price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3" name="object 8"/>
          <p:cNvSpPr txBox="1"/>
          <p:nvPr/>
        </p:nvSpPr>
        <p:spPr>
          <a:xfrm>
            <a:off x="3607792" y="5077145"/>
            <a:ext cx="1245234" cy="443706"/>
          </a:xfrm>
          <a:prstGeom prst="rect">
            <a:avLst/>
          </a:prstGeom>
        </p:spPr>
        <p:txBody>
          <a:bodyPr vert="horz" wrap="square" lIns="0" tIns="12693" rIns="0" bIns="0" rtlCol="0">
            <a:spAutoFit/>
          </a:bodyPr>
          <a:lstStyle/>
          <a:p>
            <a:pPr marL="12693">
              <a:spcBef>
                <a:spcPts val="100"/>
              </a:spcBef>
            </a:pPr>
            <a:r>
              <a:rPr sz="2800" spc="-5" dirty="0">
                <a:latin typeface="Calibri"/>
                <a:cs typeface="Calibri"/>
              </a:rPr>
              <a:t>Name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4" name="object 9"/>
          <p:cNvSpPr txBox="1"/>
          <p:nvPr/>
        </p:nvSpPr>
        <p:spPr>
          <a:xfrm>
            <a:off x="4666382" y="5066472"/>
            <a:ext cx="2312036" cy="443706"/>
          </a:xfrm>
          <a:prstGeom prst="rect">
            <a:avLst/>
          </a:prstGeom>
        </p:spPr>
        <p:txBody>
          <a:bodyPr vert="horz" wrap="square" lIns="0" tIns="12693" rIns="0" bIns="0" rtlCol="0">
            <a:spAutoFit/>
          </a:bodyPr>
          <a:lstStyle/>
          <a:p>
            <a:pPr marL="12693">
              <a:spcBef>
                <a:spcPts val="100"/>
              </a:spcBef>
              <a:tabLst>
                <a:tab pos="1255983" algn="l"/>
              </a:tabLst>
            </a:pPr>
            <a:r>
              <a:rPr lang="en-US" sz="2800" spc="-505" dirty="0">
                <a:latin typeface="Calibri"/>
                <a:cs typeface="Calibri"/>
              </a:rPr>
              <a:t>T </a:t>
            </a:r>
            <a:r>
              <a:rPr lang="en-US" sz="2800" spc="65" dirty="0" err="1">
                <a:latin typeface="Calibri"/>
                <a:cs typeface="Calibri"/>
              </a:rPr>
              <a:t>y</a:t>
            </a:r>
            <a:r>
              <a:rPr sz="2800" spc="65" dirty="0" err="1">
                <a:latin typeface="Calibri"/>
                <a:cs typeface="Calibri"/>
              </a:rPr>
              <a:t>p</a:t>
            </a:r>
            <a:r>
              <a:rPr lang="en-US" sz="2800" spc="65" dirty="0" err="1">
                <a:latin typeface="Calibri"/>
                <a:cs typeface="Calibri"/>
              </a:rPr>
              <a:t>e</a:t>
            </a:r>
            <a:r>
              <a:rPr lang="en-US" sz="2800" spc="6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Price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5" name="object 10"/>
          <p:cNvSpPr/>
          <p:nvPr/>
        </p:nvSpPr>
        <p:spPr>
          <a:xfrm>
            <a:off x="1556977" y="2475869"/>
            <a:ext cx="961829" cy="134659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0" y="1269997"/>
                </a:moveTo>
                <a:lnTo>
                  <a:pt x="1269997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914306"/>
            <a:endParaRPr sz="1400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76" name="object 11"/>
          <p:cNvSpPr/>
          <p:nvPr/>
        </p:nvSpPr>
        <p:spPr>
          <a:xfrm>
            <a:off x="3262951" y="2371644"/>
            <a:ext cx="1278255" cy="1278254"/>
          </a:xfrm>
          <a:custGeom>
            <a:avLst/>
            <a:gdLst/>
            <a:ahLst/>
            <a:cxnLst/>
            <a:rect l="l" t="t" r="r" b="b"/>
            <a:pathLst>
              <a:path w="1278254" h="1278254">
                <a:moveTo>
                  <a:pt x="1277747" y="1277747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914306"/>
            <a:endParaRPr sz="1400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77" name="object 12"/>
          <p:cNvSpPr/>
          <p:nvPr/>
        </p:nvSpPr>
        <p:spPr>
          <a:xfrm>
            <a:off x="595949" y="4324989"/>
            <a:ext cx="551130" cy="752157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0" y="711199"/>
                </a:moveTo>
                <a:lnTo>
                  <a:pt x="711199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914306"/>
            <a:endParaRPr sz="1400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78" name="object 13"/>
          <p:cNvSpPr/>
          <p:nvPr/>
        </p:nvSpPr>
        <p:spPr>
          <a:xfrm>
            <a:off x="1556975" y="4322782"/>
            <a:ext cx="382905" cy="837565"/>
          </a:xfrm>
          <a:custGeom>
            <a:avLst/>
            <a:gdLst/>
            <a:ahLst/>
            <a:cxnLst/>
            <a:rect l="l" t="t" r="r" b="b"/>
            <a:pathLst>
              <a:path w="382904" h="837565">
                <a:moveTo>
                  <a:pt x="0" y="0"/>
                </a:moveTo>
                <a:lnTo>
                  <a:pt x="382490" y="83750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914306"/>
            <a:endParaRPr sz="1400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79" name="object 14"/>
          <p:cNvSpPr/>
          <p:nvPr/>
        </p:nvSpPr>
        <p:spPr>
          <a:xfrm>
            <a:off x="2002780" y="4266166"/>
            <a:ext cx="814866" cy="894182"/>
          </a:xfrm>
          <a:custGeom>
            <a:avLst/>
            <a:gdLst/>
            <a:ahLst/>
            <a:cxnLst/>
            <a:rect l="l" t="t" r="r" b="b"/>
            <a:pathLst>
              <a:path w="1099820" h="951229">
                <a:moveTo>
                  <a:pt x="0" y="0"/>
                </a:moveTo>
                <a:lnTo>
                  <a:pt x="1099523" y="950736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914306"/>
            <a:endParaRPr sz="1400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80" name="object 15"/>
          <p:cNvSpPr/>
          <p:nvPr/>
        </p:nvSpPr>
        <p:spPr>
          <a:xfrm>
            <a:off x="3848883" y="4252471"/>
            <a:ext cx="620506" cy="907878"/>
          </a:xfrm>
          <a:custGeom>
            <a:avLst/>
            <a:gdLst/>
            <a:ahLst/>
            <a:cxnLst/>
            <a:rect l="l" t="t" r="r" b="b"/>
            <a:pathLst>
              <a:path w="1148715" h="1148715">
                <a:moveTo>
                  <a:pt x="0" y="1148126"/>
                </a:moveTo>
                <a:lnTo>
                  <a:pt x="1148126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914306"/>
            <a:endParaRPr sz="1400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81" name="object 16"/>
          <p:cNvSpPr/>
          <p:nvPr/>
        </p:nvSpPr>
        <p:spPr>
          <a:xfrm flipH="1">
            <a:off x="4525081" y="4234277"/>
            <a:ext cx="383637" cy="926073"/>
          </a:xfrm>
          <a:custGeom>
            <a:avLst/>
            <a:gdLst/>
            <a:ahLst/>
            <a:cxnLst/>
            <a:rect l="l" t="t" r="r" b="b"/>
            <a:pathLst>
              <a:path w="349250" h="937259">
                <a:moveTo>
                  <a:pt x="0" y="937018"/>
                </a:moveTo>
                <a:lnTo>
                  <a:pt x="34891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914306"/>
            <a:endParaRPr sz="1400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82" name="object 17"/>
          <p:cNvSpPr/>
          <p:nvPr/>
        </p:nvSpPr>
        <p:spPr>
          <a:xfrm>
            <a:off x="4666382" y="4234277"/>
            <a:ext cx="819487" cy="926073"/>
          </a:xfrm>
          <a:custGeom>
            <a:avLst/>
            <a:gdLst/>
            <a:ahLst/>
            <a:cxnLst/>
            <a:rect l="l" t="t" r="r" b="b"/>
            <a:pathLst>
              <a:path w="643254" h="837565">
                <a:moveTo>
                  <a:pt x="643171" y="837541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914306"/>
            <a:endParaRPr sz="1400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069624" y="1916938"/>
            <a:ext cx="3450556" cy="654986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Data Definition Language </a:t>
            </a:r>
            <a:r>
              <a:rPr lang="en-US" dirty="0"/>
              <a:t>for XML: </a:t>
            </a:r>
          </a:p>
          <a:p>
            <a:r>
              <a:rPr lang="en-US" dirty="0"/>
              <a:t>XML Schema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222024" y="3207142"/>
            <a:ext cx="3790768" cy="654986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Manipulation </a:t>
            </a:r>
            <a:r>
              <a:rPr lang="en-US" dirty="0"/>
              <a:t>Language for XML: </a:t>
            </a:r>
          </a:p>
          <a:p>
            <a:r>
              <a:rPr lang="en-US" dirty="0" err="1"/>
              <a:t>XPath</a:t>
            </a:r>
            <a:r>
              <a:rPr lang="en-US" dirty="0"/>
              <a:t>/XQuery</a:t>
            </a:r>
          </a:p>
        </p:txBody>
      </p:sp>
    </p:spTree>
    <p:extLst>
      <p:ext uri="{BB962C8B-B14F-4D97-AF65-F5344CB8AC3E}">
        <p14:creationId xmlns:p14="http://schemas.microsoft.com/office/powerpoint/2010/main" val="2416097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Data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2" y="1600201"/>
            <a:ext cx="8027749" cy="212427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Formalism for describing and representing data: </a:t>
            </a:r>
            <a:r>
              <a:rPr lang="en-US" b="1" dirty="0">
                <a:solidFill>
                  <a:srgbClr val="0000FF"/>
                </a:solidFill>
              </a:rPr>
              <a:t>relation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(the mathematical concept)</a:t>
            </a:r>
          </a:p>
          <a:p>
            <a:r>
              <a:rPr lang="en-US" dirty="0"/>
              <a:t>Formally, a </a:t>
            </a:r>
            <a:r>
              <a:rPr lang="en-US" dirty="0">
                <a:solidFill>
                  <a:srgbClr val="0000FF"/>
                </a:solidFill>
              </a:rPr>
              <a:t>relation is a subset of a </a:t>
            </a:r>
            <a:r>
              <a:rPr lang="en-US" dirty="0" err="1">
                <a:solidFill>
                  <a:srgbClr val="0000FF"/>
                </a:solidFill>
              </a:rPr>
              <a:t>cartesian</a:t>
            </a:r>
            <a:r>
              <a:rPr lang="en-US" dirty="0">
                <a:solidFill>
                  <a:srgbClr val="0000FF"/>
                </a:solidFill>
              </a:rPr>
              <a:t> product of sets</a:t>
            </a:r>
          </a:p>
          <a:p>
            <a:r>
              <a:rPr lang="en-US" dirty="0"/>
              <a:t>Informally, a relation can be seen as a table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04/03/2019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85926" y="6345680"/>
            <a:ext cx="2895600" cy="365125"/>
          </a:xfrm>
        </p:spPr>
        <p:txBody>
          <a:bodyPr/>
          <a:lstStyle/>
          <a:p>
            <a:r>
              <a:rPr lang="en-US"/>
              <a:t>COMP1204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348E1-B5BE-404F-96F5-9D8523EA7146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19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900693"/>
              </p:ext>
            </p:extLst>
          </p:nvPr>
        </p:nvGraphicFramePr>
        <p:xfrm>
          <a:off x="2349318" y="5642100"/>
          <a:ext cx="4106546" cy="10406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2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2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21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0302"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000" b="1" dirty="0">
                          <a:latin typeface="Calibri"/>
                          <a:cs typeface="Calibri"/>
                        </a:rPr>
                        <a:t>Course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000" b="1" spc="-5" dirty="0">
                          <a:latin typeface="Calibri"/>
                          <a:cs typeface="Calibri"/>
                        </a:rPr>
                        <a:t>DeptID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000" b="1" dirty="0">
                          <a:latin typeface="Calibri"/>
                          <a:cs typeface="Calibri"/>
                        </a:rPr>
                        <a:t>Name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302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..</a:t>
                      </a:r>
                    </a:p>
                  </a:txBody>
                  <a:tcPr marL="0" marR="0" marT="143511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..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43511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..</a:t>
                      </a:r>
                    </a:p>
                  </a:txBody>
                  <a:tcPr marL="0" marR="0" marT="143511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212698"/>
              </p:ext>
            </p:extLst>
          </p:nvPr>
        </p:nvGraphicFramePr>
        <p:xfrm>
          <a:off x="306729" y="4211094"/>
          <a:ext cx="4207903" cy="10406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17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3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3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0302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000" b="1" spc="-5" dirty="0">
                          <a:latin typeface="Calibri"/>
                          <a:cs typeface="Calibri"/>
                        </a:rPr>
                        <a:t>ID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000" b="1" dirty="0">
                          <a:latin typeface="Calibri"/>
                          <a:cs typeface="Calibri"/>
                        </a:rPr>
                        <a:t>Name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668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000" b="1" spc="-5" dirty="0">
                          <a:latin typeface="Calibri"/>
                          <a:cs typeface="Calibri"/>
                        </a:rPr>
                        <a:t>DeptID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302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..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43511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..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43511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056618"/>
              </p:ext>
            </p:extLst>
          </p:nvPr>
        </p:nvGraphicFramePr>
        <p:xfrm>
          <a:off x="5971910" y="4323738"/>
          <a:ext cx="2705125" cy="10406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8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6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0302"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000" b="1" spc="-5" dirty="0">
                          <a:latin typeface="Calibri"/>
                          <a:cs typeface="Calibri"/>
                        </a:rPr>
                        <a:t>ID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000" b="1" dirty="0">
                          <a:latin typeface="Calibri"/>
                          <a:cs typeface="Calibri"/>
                        </a:rPr>
                        <a:t>Dept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302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..</a:t>
                      </a:r>
                    </a:p>
                  </a:txBody>
                  <a:tcPr marL="0" marR="0" marT="143511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..</a:t>
                      </a:r>
                    </a:p>
                  </a:txBody>
                  <a:tcPr marL="0" marR="0" marT="143511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object 7"/>
          <p:cNvSpPr txBox="1"/>
          <p:nvPr/>
        </p:nvSpPr>
        <p:spPr>
          <a:xfrm>
            <a:off x="304415" y="3804319"/>
            <a:ext cx="1269715" cy="320596"/>
          </a:xfrm>
          <a:prstGeom prst="rect">
            <a:avLst/>
          </a:prstGeom>
        </p:spPr>
        <p:txBody>
          <a:bodyPr vert="horz" wrap="square" lIns="0" tIns="12693" rIns="0" bIns="0" rtlCol="0">
            <a:spAutoFit/>
          </a:bodyPr>
          <a:lstStyle/>
          <a:p>
            <a:pPr marL="12693"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Students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23" name="object 8"/>
          <p:cNvSpPr txBox="1"/>
          <p:nvPr/>
        </p:nvSpPr>
        <p:spPr>
          <a:xfrm>
            <a:off x="2349318" y="5308440"/>
            <a:ext cx="1199310" cy="320596"/>
          </a:xfrm>
          <a:prstGeom prst="rect">
            <a:avLst/>
          </a:prstGeom>
        </p:spPr>
        <p:txBody>
          <a:bodyPr vert="horz" wrap="square" lIns="0" tIns="12693" rIns="0" bIns="0" rtlCol="0">
            <a:spAutoFit/>
          </a:bodyPr>
          <a:lstStyle/>
          <a:p>
            <a:pPr marL="12693"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Courses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24" name="object 9"/>
          <p:cNvSpPr txBox="1"/>
          <p:nvPr/>
        </p:nvSpPr>
        <p:spPr>
          <a:xfrm>
            <a:off x="5971908" y="3902143"/>
            <a:ext cx="866100" cy="320596"/>
          </a:xfrm>
          <a:prstGeom prst="rect">
            <a:avLst/>
          </a:prstGeom>
        </p:spPr>
        <p:txBody>
          <a:bodyPr vert="horz" wrap="square" lIns="0" tIns="12693" rIns="0" bIns="0" rtlCol="0">
            <a:spAutoFit/>
          </a:bodyPr>
          <a:lstStyle/>
          <a:p>
            <a:pPr marL="12693">
              <a:spcBef>
                <a:spcPts val="100"/>
              </a:spcBef>
            </a:pPr>
            <a:r>
              <a:rPr sz="2000" spc="26" dirty="0">
                <a:latin typeface="Calibri"/>
                <a:cs typeface="Calibri"/>
              </a:rPr>
              <a:t>Depts</a:t>
            </a:r>
            <a:endParaRPr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7686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Relations as subsets of </a:t>
            </a:r>
            <a:r>
              <a:rPr lang="en-US" dirty="0" err="1"/>
              <a:t>cartesian</a:t>
            </a:r>
            <a:r>
              <a:rPr lang="en-US" dirty="0"/>
              <a:t> products of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90566"/>
            <a:ext cx="2667000" cy="5448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Set S</a:t>
            </a:r>
            <a:r>
              <a:rPr lang="en-US" sz="2400" baseline="-25000" dirty="0"/>
              <a:t>1</a:t>
            </a:r>
            <a:r>
              <a:rPr lang="en-US" sz="2400" dirty="0"/>
              <a:t> (student IDs)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04/03/2019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COMP1204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348E1-B5BE-404F-96F5-9D8523EA7146}" type="slidenum">
              <a:rPr lang="en-US" smtClean="0"/>
              <a:t>17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035272" y="2345567"/>
            <a:ext cx="1366130" cy="19529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spcCol="0"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880284" y="2305152"/>
            <a:ext cx="1299114" cy="19519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spcCol="0"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55458" y="2615643"/>
            <a:ext cx="778774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/>
              <a:t>68943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55458" y="2952709"/>
            <a:ext cx="778774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/>
              <a:t>94433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56647" y="3289774"/>
            <a:ext cx="778774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/>
              <a:t>78215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7478" y="3626840"/>
            <a:ext cx="346527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27256" y="2574711"/>
            <a:ext cx="689609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/>
              <a:t>Mary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27256" y="2911776"/>
            <a:ext cx="629388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/>
              <a:t>John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17771" y="3248842"/>
            <a:ext cx="908014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/>
              <a:t>William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99275" y="3585909"/>
            <a:ext cx="346527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84094" y="2938891"/>
            <a:ext cx="389049" cy="584776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3200" dirty="0"/>
              <a:t>×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176310" y="1775711"/>
            <a:ext cx="2933014" cy="461665"/>
          </a:xfrm>
          <a:prstGeom prst="rect">
            <a:avLst/>
          </a:prstGeom>
        </p:spPr>
        <p:txBody>
          <a:bodyPr wrap="none" lIns="91430" tIns="45716" rIns="91430" bIns="45716">
            <a:spAutoFit/>
          </a:bodyPr>
          <a:lstStyle/>
          <a:p>
            <a:r>
              <a:rPr lang="en-US" sz="2400" dirty="0"/>
              <a:t>Set S</a:t>
            </a:r>
            <a:r>
              <a:rPr lang="en-US" sz="2400" baseline="-25000" dirty="0"/>
              <a:t>2</a:t>
            </a:r>
            <a:r>
              <a:rPr lang="en-US" sz="2400" dirty="0"/>
              <a:t> (student Name)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63278" y="2952708"/>
            <a:ext cx="389049" cy="584776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32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05173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Relations as subsets of </a:t>
            </a:r>
            <a:r>
              <a:rPr lang="en-US" dirty="0" err="1"/>
              <a:t>cartesian</a:t>
            </a:r>
            <a:r>
              <a:rPr lang="en-US" dirty="0"/>
              <a:t> products of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90566"/>
            <a:ext cx="2667000" cy="5448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Set S</a:t>
            </a:r>
            <a:r>
              <a:rPr lang="en-US" sz="2400" baseline="-25000" dirty="0"/>
              <a:t>1</a:t>
            </a:r>
            <a:r>
              <a:rPr lang="en-US" sz="2400" dirty="0"/>
              <a:t> (student IDs)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04/03/2019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COMP1204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348E1-B5BE-404F-96F5-9D8523EA7146}" type="slidenum">
              <a:rPr lang="en-US" smtClean="0"/>
              <a:t>18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035272" y="2345567"/>
            <a:ext cx="1366130" cy="19529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spcCol="0"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880284" y="2305152"/>
            <a:ext cx="1299114" cy="19519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spcCol="0"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55458" y="2615643"/>
            <a:ext cx="778774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/>
              <a:t>68943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55458" y="2952709"/>
            <a:ext cx="778774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/>
              <a:t>94433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56647" y="3289774"/>
            <a:ext cx="778774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/>
              <a:t>78215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7478" y="3626840"/>
            <a:ext cx="346527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27256" y="2574711"/>
            <a:ext cx="689609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/>
              <a:t>Mary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27256" y="2911776"/>
            <a:ext cx="629388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/>
              <a:t>John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17771" y="3248842"/>
            <a:ext cx="908014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/>
              <a:t>William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99275" y="3585909"/>
            <a:ext cx="346527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84094" y="2938891"/>
            <a:ext cx="389049" cy="584776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3200" dirty="0"/>
              <a:t>×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176310" y="1775711"/>
            <a:ext cx="2933014" cy="461665"/>
          </a:xfrm>
          <a:prstGeom prst="rect">
            <a:avLst/>
          </a:prstGeom>
        </p:spPr>
        <p:txBody>
          <a:bodyPr wrap="none" lIns="91430" tIns="45716" rIns="91430" bIns="45716">
            <a:spAutoFit/>
          </a:bodyPr>
          <a:lstStyle/>
          <a:p>
            <a:r>
              <a:rPr lang="en-US" sz="2400" dirty="0"/>
              <a:t>Set S</a:t>
            </a:r>
            <a:r>
              <a:rPr lang="en-US" sz="2400" baseline="-25000" dirty="0"/>
              <a:t>2</a:t>
            </a:r>
            <a:r>
              <a:rPr lang="en-US" sz="2400" dirty="0"/>
              <a:t> (student Name)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830652" y="1974293"/>
            <a:ext cx="1144414" cy="461665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2400" dirty="0"/>
              <a:t>S</a:t>
            </a:r>
            <a:r>
              <a:rPr lang="en-US" sz="2400" baseline="-25000" dirty="0"/>
              <a:t>1 </a:t>
            </a:r>
            <a:r>
              <a:rPr lang="en-US" sz="2400" dirty="0"/>
              <a:t>×</a:t>
            </a:r>
            <a:r>
              <a:rPr lang="en-US" sz="2400" baseline="-25000" dirty="0"/>
              <a:t> </a:t>
            </a:r>
            <a:r>
              <a:rPr lang="en-US" sz="2400" dirty="0"/>
              <a:t>S</a:t>
            </a:r>
            <a:r>
              <a:rPr lang="en-US" sz="2400" baseline="-25000" dirty="0"/>
              <a:t>2</a:t>
            </a:r>
            <a:r>
              <a:rPr lang="en-US" sz="2400" dirty="0"/>
              <a:t> =</a:t>
            </a:r>
            <a:endParaRPr lang="en-US" sz="2400" baseline="-25000" dirty="0"/>
          </a:p>
        </p:txBody>
      </p:sp>
      <p:sp>
        <p:nvSpPr>
          <p:cNvPr id="20" name="Oval 19"/>
          <p:cNvSpPr/>
          <p:nvPr/>
        </p:nvSpPr>
        <p:spPr>
          <a:xfrm>
            <a:off x="6433944" y="2461428"/>
            <a:ext cx="2242183" cy="39523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spcCol="0"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818169" y="2830416"/>
            <a:ext cx="1338825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/>
              <a:t>68943,Mary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18169" y="3167482"/>
            <a:ext cx="1281994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/>
              <a:t>68943,John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19357" y="3504547"/>
            <a:ext cx="1560620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/>
              <a:t>68943,William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63278" y="2952708"/>
            <a:ext cx="389049" cy="584776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21148" y="3839083"/>
            <a:ext cx="1338825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/>
              <a:t>94433,Mary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821147" y="4176148"/>
            <a:ext cx="1281994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/>
              <a:t>94433,Jonn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822335" y="4513214"/>
            <a:ext cx="1560620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/>
              <a:t>94433,William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842488" y="4850281"/>
            <a:ext cx="1338825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/>
              <a:t>78215,Mary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42487" y="5187347"/>
            <a:ext cx="1281994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/>
              <a:t>78215,John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43675" y="5524412"/>
            <a:ext cx="1560620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/>
              <a:t>78215,William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365374" y="5912302"/>
            <a:ext cx="346527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54046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Relations as subsets of </a:t>
            </a:r>
            <a:r>
              <a:rPr lang="en-US" dirty="0" err="1"/>
              <a:t>cartesian</a:t>
            </a:r>
            <a:r>
              <a:rPr lang="en-US" dirty="0"/>
              <a:t> products of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90566"/>
            <a:ext cx="2667000" cy="5448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Set S</a:t>
            </a:r>
            <a:r>
              <a:rPr lang="en-US" sz="2400" baseline="-25000" dirty="0"/>
              <a:t>1</a:t>
            </a:r>
            <a:r>
              <a:rPr lang="en-US" sz="2400" dirty="0"/>
              <a:t> (student IDs)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04/03/2019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COMP1204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348E1-B5BE-404F-96F5-9D8523EA7146}" type="slidenum">
              <a:rPr lang="en-US" smtClean="0"/>
              <a:t>19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035272" y="2345567"/>
            <a:ext cx="1366130" cy="19529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spcCol="0"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880284" y="2305152"/>
            <a:ext cx="1299114" cy="19519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spcCol="0"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55458" y="2615643"/>
            <a:ext cx="778774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/>
              <a:t>68943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55458" y="2952709"/>
            <a:ext cx="778774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/>
              <a:t>94433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56647" y="3289774"/>
            <a:ext cx="778774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/>
              <a:t>78215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7478" y="3626840"/>
            <a:ext cx="346527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27256" y="2574711"/>
            <a:ext cx="689609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/>
              <a:t>Mary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27256" y="2911776"/>
            <a:ext cx="629388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/>
              <a:t>John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17771" y="3248842"/>
            <a:ext cx="908014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/>
              <a:t>William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99275" y="3585909"/>
            <a:ext cx="346527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84094" y="2938891"/>
            <a:ext cx="389049" cy="584776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3200" dirty="0"/>
              <a:t>×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176310" y="1775711"/>
            <a:ext cx="2933014" cy="461665"/>
          </a:xfrm>
          <a:prstGeom prst="rect">
            <a:avLst/>
          </a:prstGeom>
        </p:spPr>
        <p:txBody>
          <a:bodyPr wrap="none" lIns="91430" tIns="45716" rIns="91430" bIns="45716">
            <a:spAutoFit/>
          </a:bodyPr>
          <a:lstStyle/>
          <a:p>
            <a:r>
              <a:rPr lang="en-US" sz="2400" dirty="0"/>
              <a:t>Set S</a:t>
            </a:r>
            <a:r>
              <a:rPr lang="en-US" sz="2400" baseline="-25000" dirty="0"/>
              <a:t>2</a:t>
            </a:r>
            <a:r>
              <a:rPr lang="en-US" sz="2400" dirty="0"/>
              <a:t> (student Name)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830652" y="1974293"/>
            <a:ext cx="1144414" cy="461665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2400" dirty="0"/>
              <a:t>S</a:t>
            </a:r>
            <a:r>
              <a:rPr lang="en-US" sz="2400" baseline="-25000" dirty="0"/>
              <a:t>1 </a:t>
            </a:r>
            <a:r>
              <a:rPr lang="en-US" sz="2400" dirty="0"/>
              <a:t>×</a:t>
            </a:r>
            <a:r>
              <a:rPr lang="en-US" sz="2400" baseline="-25000" dirty="0"/>
              <a:t> </a:t>
            </a:r>
            <a:r>
              <a:rPr lang="en-US" sz="2400" dirty="0"/>
              <a:t>S</a:t>
            </a:r>
            <a:r>
              <a:rPr lang="en-US" sz="2400" baseline="-25000" dirty="0"/>
              <a:t>2</a:t>
            </a:r>
            <a:r>
              <a:rPr lang="en-US" sz="2400" dirty="0"/>
              <a:t> =</a:t>
            </a:r>
            <a:endParaRPr lang="en-US" sz="2400" baseline="-25000" dirty="0"/>
          </a:p>
        </p:txBody>
      </p:sp>
      <p:sp>
        <p:nvSpPr>
          <p:cNvPr id="20" name="Oval 19"/>
          <p:cNvSpPr/>
          <p:nvPr/>
        </p:nvSpPr>
        <p:spPr>
          <a:xfrm>
            <a:off x="6433944" y="2461428"/>
            <a:ext cx="2242183" cy="39523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spcCol="0"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818169" y="2830416"/>
            <a:ext cx="1338825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/>
              <a:t>68943,Mary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18169" y="3167482"/>
            <a:ext cx="1281994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/>
              <a:t>68943,John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19357" y="3504547"/>
            <a:ext cx="1560620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/>
              <a:t>68943,William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63278" y="2952708"/>
            <a:ext cx="389049" cy="584776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21148" y="3839083"/>
            <a:ext cx="1338825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/>
              <a:t>94433,Mary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821147" y="4176148"/>
            <a:ext cx="1281994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/>
              <a:t>94433,Jonn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822335" y="4513214"/>
            <a:ext cx="1560620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/>
              <a:t>94433,William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842488" y="4850281"/>
            <a:ext cx="1338825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/>
              <a:t>78215,Mary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42487" y="5187347"/>
            <a:ext cx="1281994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/>
              <a:t>78215,John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43675" y="5524412"/>
            <a:ext cx="1560620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/>
              <a:t>78215,William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365374" y="5912302"/>
            <a:ext cx="346527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/>
              <a:t>…</a:t>
            </a:r>
          </a:p>
        </p:txBody>
      </p:sp>
      <p:graphicFrame>
        <p:nvGraphicFramePr>
          <p:cNvPr id="4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516293"/>
              </p:ext>
            </p:extLst>
          </p:nvPr>
        </p:nvGraphicFramePr>
        <p:xfrm>
          <a:off x="1885084" y="4558232"/>
          <a:ext cx="3044191" cy="18021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8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4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000" b="1" spc="-5" dirty="0">
                          <a:latin typeface="Calibri"/>
                          <a:cs typeface="Calibri"/>
                        </a:rPr>
                        <a:t>ID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000" b="1" dirty="0">
                          <a:latin typeface="Calibri"/>
                          <a:cs typeface="Calibri"/>
                        </a:rPr>
                        <a:t>Name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311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lang="en-US" sz="2000" dirty="0">
                          <a:latin typeface="Calibri"/>
                          <a:cs typeface="Calibri"/>
                        </a:rPr>
                        <a:t>68943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143511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lang="en-US" sz="2000" dirty="0">
                          <a:latin typeface="Calibri"/>
                          <a:cs typeface="Calibri"/>
                        </a:rPr>
                        <a:t>William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143511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311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lang="en-US" sz="2000" dirty="0">
                          <a:latin typeface="Calibri"/>
                          <a:cs typeface="Calibri"/>
                        </a:rPr>
                        <a:t>94433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143511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lang="en-US" sz="2000" dirty="0">
                          <a:latin typeface="Calibri"/>
                          <a:cs typeface="Calibri"/>
                        </a:rPr>
                        <a:t>John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143511" marB="0">
                    <a:lnL w="12700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311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lang="en-US" sz="2000" dirty="0">
                          <a:latin typeface="Calibri"/>
                          <a:cs typeface="Calibri"/>
                        </a:rPr>
                        <a:t>78215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143511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lang="en-US" sz="2000" dirty="0">
                          <a:latin typeface="Calibri"/>
                          <a:cs typeface="Calibri"/>
                        </a:rPr>
                        <a:t>Mary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143511" marB="0">
                    <a:lnL w="12700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5" name="object 7"/>
          <p:cNvSpPr txBox="1"/>
          <p:nvPr/>
        </p:nvSpPr>
        <p:spPr>
          <a:xfrm>
            <a:off x="2163851" y="4167507"/>
            <a:ext cx="1953920" cy="320596"/>
          </a:xfrm>
          <a:prstGeom prst="rect">
            <a:avLst/>
          </a:prstGeom>
        </p:spPr>
        <p:txBody>
          <a:bodyPr vert="horz" wrap="square" lIns="0" tIns="12693" rIns="0" bIns="0" rtlCol="0">
            <a:spAutoFit/>
          </a:bodyPr>
          <a:lstStyle/>
          <a:p>
            <a:pPr marL="12693">
              <a:spcBef>
                <a:spcPts val="100"/>
              </a:spcBef>
            </a:pPr>
            <a:r>
              <a:rPr sz="2000" b="1" spc="-5" dirty="0">
                <a:latin typeface="Calibri"/>
                <a:cs typeface="Calibri"/>
              </a:rPr>
              <a:t>Students</a:t>
            </a:r>
            <a:r>
              <a:rPr lang="en-US" sz="2000" b="1" spc="-5" dirty="0">
                <a:latin typeface="Calibri"/>
                <a:cs typeface="Calibri"/>
              </a:rPr>
              <a:t> </a:t>
            </a:r>
            <a:r>
              <a:rPr lang="en-US" sz="2000" spc="-120" dirty="0">
                <a:cs typeface="Calibri"/>
              </a:rPr>
              <a:t>⊆ </a:t>
            </a:r>
            <a:r>
              <a:rPr lang="en-US" sz="2000" dirty="0">
                <a:cs typeface="Calibri"/>
              </a:rPr>
              <a:t>S</a:t>
            </a:r>
            <a:r>
              <a:rPr lang="en-US" sz="2000" baseline="-25000" dirty="0">
                <a:cs typeface="Calibri"/>
              </a:rPr>
              <a:t>1 </a:t>
            </a:r>
            <a:r>
              <a:rPr lang="en-US" sz="2000" dirty="0">
                <a:cs typeface="Calibri"/>
              </a:rPr>
              <a:t>×</a:t>
            </a:r>
            <a:r>
              <a:rPr lang="en-US" sz="2000" baseline="-2500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S</a:t>
            </a:r>
            <a:r>
              <a:rPr lang="en-US" sz="2000" baseline="-25000" dirty="0">
                <a:cs typeface="Calibri"/>
              </a:rPr>
              <a:t>2</a:t>
            </a:r>
            <a:r>
              <a:rPr lang="en-US" sz="2000" dirty="0">
                <a:cs typeface="Calibri"/>
              </a:rPr>
              <a:t> </a:t>
            </a:r>
            <a:r>
              <a:rPr lang="en-US" sz="2000" b="1" spc="-5" dirty="0">
                <a:latin typeface="Calibri"/>
                <a:cs typeface="Calibri"/>
              </a:rPr>
              <a:t> </a:t>
            </a:r>
            <a:endParaRPr sz="2000" b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5391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04/03/2019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COMP1204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348E1-B5BE-404F-96F5-9D8523EA7146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 descr="Larry_Ellison_pic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76" y="450628"/>
            <a:ext cx="4996499" cy="524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20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Relations as subsets of </a:t>
            </a:r>
            <a:r>
              <a:rPr lang="en-US" dirty="0" err="1"/>
              <a:t>cartesian</a:t>
            </a:r>
            <a:r>
              <a:rPr lang="en-US" dirty="0"/>
              <a:t> products of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90566"/>
            <a:ext cx="2667000" cy="5448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Set S</a:t>
            </a:r>
            <a:r>
              <a:rPr lang="en-US" sz="2400" baseline="-25000" dirty="0"/>
              <a:t>1</a:t>
            </a:r>
            <a:r>
              <a:rPr lang="en-US" sz="2400" dirty="0"/>
              <a:t> (student IDs)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04/03/2019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COMP1204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348E1-B5BE-404F-96F5-9D8523EA7146}" type="slidenum">
              <a:rPr lang="en-US" smtClean="0"/>
              <a:t>20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035272" y="2345567"/>
            <a:ext cx="1366130" cy="19529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spcCol="0"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880284" y="2305152"/>
            <a:ext cx="1299114" cy="19519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spcCol="0"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55458" y="2615643"/>
            <a:ext cx="778774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/>
              <a:t>68943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55458" y="2952709"/>
            <a:ext cx="778774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/>
              <a:t>94433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56647" y="3289774"/>
            <a:ext cx="778774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/>
              <a:t>78215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7478" y="3626840"/>
            <a:ext cx="346527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27256" y="2574711"/>
            <a:ext cx="689609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/>
              <a:t>Mary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27256" y="2911776"/>
            <a:ext cx="629388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/>
              <a:t>John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17771" y="3248842"/>
            <a:ext cx="908014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/>
              <a:t>William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99275" y="3585909"/>
            <a:ext cx="346527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84094" y="2938891"/>
            <a:ext cx="389049" cy="584776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3200" dirty="0"/>
              <a:t>×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176310" y="1775711"/>
            <a:ext cx="2933014" cy="461665"/>
          </a:xfrm>
          <a:prstGeom prst="rect">
            <a:avLst/>
          </a:prstGeom>
        </p:spPr>
        <p:txBody>
          <a:bodyPr wrap="none" lIns="91430" tIns="45716" rIns="91430" bIns="45716">
            <a:spAutoFit/>
          </a:bodyPr>
          <a:lstStyle/>
          <a:p>
            <a:r>
              <a:rPr lang="en-US" sz="2400" dirty="0"/>
              <a:t>Set S</a:t>
            </a:r>
            <a:r>
              <a:rPr lang="en-US" sz="2400" baseline="-25000" dirty="0"/>
              <a:t>2</a:t>
            </a:r>
            <a:r>
              <a:rPr lang="en-US" sz="2400" dirty="0"/>
              <a:t> (student Name)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830652" y="1974293"/>
            <a:ext cx="1144414" cy="461665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2400" dirty="0"/>
              <a:t>S</a:t>
            </a:r>
            <a:r>
              <a:rPr lang="en-US" sz="2400" baseline="-25000" dirty="0"/>
              <a:t>1 </a:t>
            </a:r>
            <a:r>
              <a:rPr lang="en-US" sz="2400" dirty="0"/>
              <a:t>×</a:t>
            </a:r>
            <a:r>
              <a:rPr lang="en-US" sz="2400" baseline="-25000" dirty="0"/>
              <a:t> </a:t>
            </a:r>
            <a:r>
              <a:rPr lang="en-US" sz="2400" dirty="0"/>
              <a:t>S</a:t>
            </a:r>
            <a:r>
              <a:rPr lang="en-US" sz="2400" baseline="-25000" dirty="0"/>
              <a:t>2</a:t>
            </a:r>
            <a:r>
              <a:rPr lang="en-US" sz="2400" dirty="0"/>
              <a:t> =</a:t>
            </a:r>
            <a:endParaRPr lang="en-US" sz="2400" baseline="-25000" dirty="0"/>
          </a:p>
        </p:txBody>
      </p:sp>
      <p:sp>
        <p:nvSpPr>
          <p:cNvPr id="20" name="Oval 19"/>
          <p:cNvSpPr/>
          <p:nvPr/>
        </p:nvSpPr>
        <p:spPr>
          <a:xfrm>
            <a:off x="6433944" y="2461428"/>
            <a:ext cx="2242183" cy="39523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spcCol="0"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818169" y="2830416"/>
            <a:ext cx="1338825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/>
              <a:t>68943,Mary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18169" y="3167482"/>
            <a:ext cx="1281994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/>
              <a:t>68943,John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19357" y="3504547"/>
            <a:ext cx="1560620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/>
              <a:t>68943,William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63278" y="2952708"/>
            <a:ext cx="389049" cy="584776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21148" y="3839083"/>
            <a:ext cx="1338825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/>
              <a:t>94433,Mary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821147" y="4176148"/>
            <a:ext cx="1281994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/>
              <a:t>94433,Jonn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822335" y="4513214"/>
            <a:ext cx="1560620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/>
              <a:t>94433,William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842488" y="4850281"/>
            <a:ext cx="1338825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/>
              <a:t>78215,Mary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42487" y="5187347"/>
            <a:ext cx="1281994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/>
              <a:t>78215,John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43675" y="5524412"/>
            <a:ext cx="1560620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/>
              <a:t>78215,William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365374" y="5912302"/>
            <a:ext cx="346527" cy="3736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/>
              <a:t>…</a:t>
            </a:r>
          </a:p>
        </p:txBody>
      </p:sp>
      <p:graphicFrame>
        <p:nvGraphicFramePr>
          <p:cNvPr id="4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75185"/>
              </p:ext>
            </p:extLst>
          </p:nvPr>
        </p:nvGraphicFramePr>
        <p:xfrm>
          <a:off x="1885084" y="4558232"/>
          <a:ext cx="3044191" cy="18021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8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4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000" b="1" spc="-5" dirty="0">
                          <a:latin typeface="Calibri"/>
                          <a:cs typeface="Calibri"/>
                        </a:rPr>
                        <a:t>ID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000" b="1" dirty="0">
                          <a:latin typeface="Calibri"/>
                          <a:cs typeface="Calibri"/>
                        </a:rPr>
                        <a:t>Name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311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lang="en-US" sz="2000" dirty="0">
                          <a:latin typeface="Calibri"/>
                          <a:cs typeface="Calibri"/>
                        </a:rPr>
                        <a:t>68943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143511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lang="en-US" sz="2000" dirty="0">
                          <a:latin typeface="Calibri"/>
                          <a:cs typeface="Calibri"/>
                        </a:rPr>
                        <a:t>William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143511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311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lang="en-US" sz="2000" dirty="0">
                          <a:latin typeface="Calibri"/>
                          <a:cs typeface="Calibri"/>
                        </a:rPr>
                        <a:t>94433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143511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lang="en-US" sz="2000" dirty="0">
                          <a:latin typeface="Calibri"/>
                          <a:cs typeface="Calibri"/>
                        </a:rPr>
                        <a:t>John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143511" marB="0">
                    <a:lnL w="12700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311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lang="en-US" sz="2000" dirty="0">
                          <a:latin typeface="Calibri"/>
                          <a:cs typeface="Calibri"/>
                        </a:rPr>
                        <a:t>78215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143511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lang="en-US" sz="2000" dirty="0">
                          <a:latin typeface="Calibri"/>
                          <a:cs typeface="Calibri"/>
                        </a:rPr>
                        <a:t>Mary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143511" marB="0">
                    <a:lnL w="12700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5" name="object 7"/>
          <p:cNvSpPr txBox="1"/>
          <p:nvPr/>
        </p:nvSpPr>
        <p:spPr>
          <a:xfrm>
            <a:off x="2163851" y="4167507"/>
            <a:ext cx="1953920" cy="320596"/>
          </a:xfrm>
          <a:prstGeom prst="rect">
            <a:avLst/>
          </a:prstGeom>
        </p:spPr>
        <p:txBody>
          <a:bodyPr vert="horz" wrap="square" lIns="0" tIns="12693" rIns="0" bIns="0" rtlCol="0">
            <a:spAutoFit/>
          </a:bodyPr>
          <a:lstStyle/>
          <a:p>
            <a:pPr marL="12693">
              <a:spcBef>
                <a:spcPts val="100"/>
              </a:spcBef>
            </a:pPr>
            <a:r>
              <a:rPr sz="2000" b="1" spc="-5" dirty="0">
                <a:latin typeface="Calibri"/>
                <a:cs typeface="Calibri"/>
              </a:rPr>
              <a:t>Students</a:t>
            </a:r>
            <a:r>
              <a:rPr lang="en-US" sz="2000" b="1" spc="-5" dirty="0">
                <a:latin typeface="Calibri"/>
                <a:cs typeface="Calibri"/>
              </a:rPr>
              <a:t> </a:t>
            </a:r>
            <a:r>
              <a:rPr lang="en-US" sz="2000" spc="-120" dirty="0">
                <a:cs typeface="Calibri"/>
              </a:rPr>
              <a:t>⊆ </a:t>
            </a:r>
            <a:r>
              <a:rPr lang="en-US" sz="2000" dirty="0">
                <a:cs typeface="Calibri"/>
              </a:rPr>
              <a:t>S</a:t>
            </a:r>
            <a:r>
              <a:rPr lang="en-US" sz="2000" baseline="-25000" dirty="0">
                <a:cs typeface="Calibri"/>
              </a:rPr>
              <a:t>1 </a:t>
            </a:r>
            <a:r>
              <a:rPr lang="en-US" sz="2000" dirty="0">
                <a:cs typeface="Calibri"/>
              </a:rPr>
              <a:t>×</a:t>
            </a:r>
            <a:r>
              <a:rPr lang="en-US" sz="2000" baseline="-2500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S</a:t>
            </a:r>
            <a:r>
              <a:rPr lang="en-US" sz="2000" baseline="-25000" dirty="0">
                <a:cs typeface="Calibri"/>
              </a:rPr>
              <a:t>2</a:t>
            </a:r>
            <a:r>
              <a:rPr lang="en-US" sz="2000" dirty="0">
                <a:cs typeface="Calibri"/>
              </a:rPr>
              <a:t> </a:t>
            </a:r>
            <a:r>
              <a:rPr lang="en-US" sz="2000" b="1" spc="-5" dirty="0">
                <a:latin typeface="Calibri"/>
                <a:cs typeface="Calibri"/>
              </a:rPr>
              <a:t> </a:t>
            </a:r>
            <a:endParaRPr sz="2000" b="1" dirty="0">
              <a:latin typeface="Calibri"/>
              <a:cs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356647" y="5021530"/>
            <a:ext cx="3822751" cy="5028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57200" y="5021530"/>
            <a:ext cx="672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tuple</a:t>
            </a:r>
          </a:p>
        </p:txBody>
      </p:sp>
    </p:spTree>
    <p:extLst>
      <p:ext uri="{BB962C8B-B14F-4D97-AF65-F5344CB8AC3E}">
        <p14:creationId xmlns:p14="http://schemas.microsoft.com/office/powerpoint/2010/main" val="2841176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 Notions from Discrete Mathematics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 k-tuple is</a:t>
            </a:r>
            <a:r>
              <a:rPr lang="el-GR" dirty="0"/>
              <a:t> </a:t>
            </a:r>
            <a:r>
              <a:rPr lang="en-US" dirty="0"/>
              <a:t>an </a:t>
            </a:r>
            <a:r>
              <a:rPr lang="en-US" dirty="0">
                <a:solidFill>
                  <a:srgbClr val="0000FF"/>
                </a:solidFill>
              </a:rPr>
              <a:t>ordered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sequence</a:t>
            </a:r>
            <a:r>
              <a:rPr lang="en-US" dirty="0"/>
              <a:t> of k objects (need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be distinct)</a:t>
            </a:r>
          </a:p>
          <a:p>
            <a:pPr lvl="1"/>
            <a:r>
              <a:rPr lang="en-US" dirty="0"/>
              <a:t>(2,0,1) is a 3-tuple; (</a:t>
            </a:r>
            <a:r>
              <a:rPr lang="en-US" dirty="0" err="1"/>
              <a:t>a,b,a,a,c</a:t>
            </a:r>
            <a:r>
              <a:rPr lang="en-US" dirty="0"/>
              <a:t>) is a 5-tuple, and so on</a:t>
            </a:r>
          </a:p>
          <a:p>
            <a:pPr lvl="1"/>
            <a:endParaRPr lang="en-US" dirty="0"/>
          </a:p>
          <a:p>
            <a:r>
              <a:rPr lang="en-US" spc="-5" dirty="0">
                <a:latin typeface="Calibri"/>
                <a:cs typeface="Calibri"/>
              </a:rPr>
              <a:t>If </a:t>
            </a:r>
            <a:r>
              <a:rPr lang="en-US" dirty="0">
                <a:latin typeface="Calibri"/>
                <a:cs typeface="Calibri"/>
              </a:rPr>
              <a:t>D</a:t>
            </a:r>
            <a:r>
              <a:rPr lang="en-US" baseline="-21367" dirty="0">
                <a:latin typeface="Calibri"/>
                <a:cs typeface="Calibri"/>
              </a:rPr>
              <a:t>1</a:t>
            </a:r>
            <a:r>
              <a:rPr lang="en-US" dirty="0">
                <a:latin typeface="Calibri"/>
                <a:cs typeface="Calibri"/>
              </a:rPr>
              <a:t>, </a:t>
            </a:r>
            <a:r>
              <a:rPr lang="en-US" spc="-5" dirty="0">
                <a:latin typeface="Calibri"/>
                <a:cs typeface="Calibri"/>
              </a:rPr>
              <a:t>D</a:t>
            </a:r>
            <a:r>
              <a:rPr lang="en-US" spc="-7" baseline="-21367" dirty="0">
                <a:latin typeface="Calibri"/>
                <a:cs typeface="Calibri"/>
              </a:rPr>
              <a:t>2</a:t>
            </a:r>
            <a:r>
              <a:rPr lang="en-US" spc="-5" dirty="0">
                <a:latin typeface="Calibri"/>
                <a:cs typeface="Calibri"/>
              </a:rPr>
              <a:t>, …, </a:t>
            </a:r>
            <a:r>
              <a:rPr lang="en-US" spc="-5" dirty="0" err="1">
                <a:latin typeface="Calibri"/>
                <a:cs typeface="Calibri"/>
              </a:rPr>
              <a:t>D</a:t>
            </a:r>
            <a:r>
              <a:rPr lang="en-US" spc="-7" baseline="-21367" dirty="0" err="1">
                <a:latin typeface="Calibri"/>
                <a:cs typeface="Calibri"/>
              </a:rPr>
              <a:t>k</a:t>
            </a:r>
            <a:r>
              <a:rPr lang="en-US" spc="-7" baseline="-21367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are k </a:t>
            </a:r>
            <a:r>
              <a:rPr lang="en-US" spc="-5" dirty="0">
                <a:latin typeface="Calibri"/>
                <a:cs typeface="Calibri"/>
              </a:rPr>
              <a:t>sets, </a:t>
            </a:r>
            <a:r>
              <a:rPr lang="en-US" dirty="0">
                <a:latin typeface="Calibri"/>
                <a:cs typeface="Calibri"/>
              </a:rPr>
              <a:t>then the </a:t>
            </a:r>
            <a:r>
              <a:rPr lang="en-US" spc="-5" dirty="0" err="1">
                <a:solidFill>
                  <a:srgbClr val="003299"/>
                </a:solidFill>
                <a:latin typeface="Calibri"/>
                <a:cs typeface="Calibri"/>
              </a:rPr>
              <a:t>cartesian</a:t>
            </a:r>
            <a:r>
              <a:rPr lang="en-US" spc="-5" dirty="0">
                <a:solidFill>
                  <a:srgbClr val="003299"/>
                </a:solidFill>
                <a:latin typeface="Calibri"/>
                <a:cs typeface="Calibri"/>
              </a:rPr>
              <a:t> product </a:t>
            </a:r>
            <a:r>
              <a:rPr lang="en-US" spc="-5" dirty="0">
                <a:latin typeface="Calibri"/>
                <a:cs typeface="Calibri"/>
              </a:rPr>
              <a:t> D</a:t>
            </a:r>
            <a:r>
              <a:rPr lang="en-US" spc="-7" baseline="-21367" dirty="0">
                <a:latin typeface="Calibri"/>
                <a:cs typeface="Calibri"/>
              </a:rPr>
              <a:t>1 </a:t>
            </a:r>
            <a:r>
              <a:rPr lang="en-US" spc="-120" dirty="0">
                <a:latin typeface="Calibri"/>
                <a:cs typeface="Calibri"/>
              </a:rPr>
              <a:t>× </a:t>
            </a:r>
            <a:r>
              <a:rPr lang="en-US" spc="-5" dirty="0">
                <a:latin typeface="Calibri"/>
                <a:cs typeface="Calibri"/>
              </a:rPr>
              <a:t>D</a:t>
            </a:r>
            <a:r>
              <a:rPr lang="en-US" spc="-7" baseline="-21367" dirty="0">
                <a:latin typeface="Calibri"/>
                <a:cs typeface="Calibri"/>
              </a:rPr>
              <a:t>2 </a:t>
            </a:r>
            <a:r>
              <a:rPr lang="en-US" spc="5" dirty="0">
                <a:latin typeface="Calibri"/>
                <a:cs typeface="Calibri"/>
              </a:rPr>
              <a:t>… </a:t>
            </a:r>
            <a:r>
              <a:rPr lang="en-US" spc="-120" dirty="0">
                <a:latin typeface="Calibri"/>
                <a:cs typeface="Calibri"/>
              </a:rPr>
              <a:t>× </a:t>
            </a:r>
            <a:r>
              <a:rPr lang="en-US" spc="-5" dirty="0" err="1">
                <a:latin typeface="Calibri"/>
                <a:cs typeface="Calibri"/>
              </a:rPr>
              <a:t>D</a:t>
            </a:r>
            <a:r>
              <a:rPr lang="en-US" spc="-7" baseline="-21367" dirty="0" err="1">
                <a:latin typeface="Calibri"/>
                <a:cs typeface="Calibri"/>
              </a:rPr>
              <a:t>k</a:t>
            </a:r>
            <a:r>
              <a:rPr lang="en-US" spc="-7" baseline="-21367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of </a:t>
            </a:r>
            <a:r>
              <a:rPr lang="en-US" spc="-5" dirty="0">
                <a:latin typeface="Calibri"/>
                <a:cs typeface="Calibri"/>
              </a:rPr>
              <a:t>these sets </a:t>
            </a:r>
            <a:r>
              <a:rPr lang="en-US" dirty="0">
                <a:latin typeface="Calibri"/>
                <a:cs typeface="Calibri"/>
              </a:rPr>
              <a:t>is </a:t>
            </a:r>
            <a:r>
              <a:rPr lang="en-US" spc="-5" dirty="0">
                <a:latin typeface="Calibri"/>
                <a:cs typeface="Calibri"/>
              </a:rPr>
              <a:t>the set </a:t>
            </a:r>
            <a:r>
              <a:rPr lang="en-US" dirty="0">
                <a:latin typeface="Calibri"/>
                <a:cs typeface="Calibri"/>
              </a:rPr>
              <a:t>of all </a:t>
            </a:r>
            <a:r>
              <a:rPr lang="en-US" spc="-5" dirty="0">
                <a:latin typeface="Calibri"/>
                <a:cs typeface="Calibri"/>
              </a:rPr>
              <a:t>k-tuples  (d</a:t>
            </a:r>
            <a:r>
              <a:rPr lang="en-US" spc="-7" baseline="-21367" dirty="0">
                <a:latin typeface="Calibri"/>
                <a:cs typeface="Calibri"/>
              </a:rPr>
              <a:t>1</a:t>
            </a:r>
            <a:r>
              <a:rPr lang="en-US" spc="-5" dirty="0">
                <a:latin typeface="Calibri"/>
                <a:cs typeface="Calibri"/>
              </a:rPr>
              <a:t>,d</a:t>
            </a:r>
            <a:r>
              <a:rPr lang="en-US" spc="-7" baseline="-21367" dirty="0">
                <a:latin typeface="Calibri"/>
                <a:cs typeface="Calibri"/>
              </a:rPr>
              <a:t>2</a:t>
            </a:r>
            <a:r>
              <a:rPr lang="en-US" spc="-5" dirty="0">
                <a:latin typeface="Calibri"/>
                <a:cs typeface="Calibri"/>
              </a:rPr>
              <a:t>, …,</a:t>
            </a:r>
            <a:r>
              <a:rPr lang="en-US" spc="-5" dirty="0" err="1">
                <a:latin typeface="Calibri"/>
                <a:cs typeface="Calibri"/>
              </a:rPr>
              <a:t>d</a:t>
            </a:r>
            <a:r>
              <a:rPr lang="en-US" spc="-7" baseline="-21367" dirty="0" err="1">
                <a:latin typeface="Calibri"/>
                <a:cs typeface="Calibri"/>
              </a:rPr>
              <a:t>k</a:t>
            </a:r>
            <a:r>
              <a:rPr lang="en-US" spc="-5" dirty="0">
                <a:latin typeface="Calibri"/>
                <a:cs typeface="Calibri"/>
              </a:rPr>
              <a:t>) such </a:t>
            </a:r>
            <a:r>
              <a:rPr lang="en-US" dirty="0">
                <a:latin typeface="Calibri"/>
                <a:cs typeface="Calibri"/>
              </a:rPr>
              <a:t>that </a:t>
            </a:r>
            <a:r>
              <a:rPr lang="en-US" spc="-5" dirty="0">
                <a:latin typeface="Calibri"/>
                <a:cs typeface="Calibri"/>
              </a:rPr>
              <a:t>d</a:t>
            </a:r>
            <a:r>
              <a:rPr lang="en-US" spc="-7" baseline="-21367" dirty="0">
                <a:latin typeface="Calibri"/>
                <a:cs typeface="Calibri"/>
              </a:rPr>
              <a:t>i </a:t>
            </a:r>
            <a:r>
              <a:rPr lang="en-US" spc="-405" dirty="0">
                <a:latin typeface="Calibri"/>
                <a:cs typeface="Calibri"/>
              </a:rPr>
              <a:t>∈ </a:t>
            </a:r>
            <a:r>
              <a:rPr lang="en-US" spc="-5" dirty="0">
                <a:latin typeface="Calibri"/>
                <a:cs typeface="Calibri"/>
              </a:rPr>
              <a:t>D</a:t>
            </a:r>
            <a:r>
              <a:rPr lang="en-US" spc="-7" baseline="-21367" dirty="0">
                <a:latin typeface="Calibri"/>
                <a:cs typeface="Calibri"/>
              </a:rPr>
              <a:t>i</a:t>
            </a:r>
            <a:r>
              <a:rPr lang="en-US" spc="-5" dirty="0">
                <a:latin typeface="Calibri"/>
                <a:cs typeface="Calibri"/>
              </a:rPr>
              <a:t>, </a:t>
            </a:r>
            <a:r>
              <a:rPr lang="en-US" dirty="0">
                <a:latin typeface="Calibri"/>
                <a:cs typeface="Calibri"/>
              </a:rPr>
              <a:t>for 1 </a:t>
            </a:r>
            <a:r>
              <a:rPr lang="en-US" spc="-120" dirty="0">
                <a:latin typeface="Calibri"/>
                <a:cs typeface="Calibri"/>
              </a:rPr>
              <a:t>≤ </a:t>
            </a:r>
            <a:r>
              <a:rPr lang="en-US" dirty="0" err="1">
                <a:latin typeface="Calibri"/>
                <a:cs typeface="Calibri"/>
              </a:rPr>
              <a:t>i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spc="-120" dirty="0">
                <a:latin typeface="Calibri"/>
                <a:cs typeface="Calibri"/>
              </a:rPr>
              <a:t>≤</a:t>
            </a:r>
            <a:r>
              <a:rPr lang="en-US" spc="-20" dirty="0">
                <a:latin typeface="Calibri"/>
                <a:cs typeface="Calibri"/>
              </a:rPr>
              <a:t> k</a:t>
            </a:r>
          </a:p>
          <a:p>
            <a:endParaRPr lang="en-US" spc="-20" dirty="0">
              <a:latin typeface="Calibri"/>
              <a:cs typeface="Calibri"/>
            </a:endParaRPr>
          </a:p>
          <a:p>
            <a:r>
              <a:rPr lang="en-US" dirty="0">
                <a:solidFill>
                  <a:srgbClr val="003299"/>
                </a:solidFill>
                <a:latin typeface="Calibri"/>
                <a:cs typeface="Calibri"/>
              </a:rPr>
              <a:t>Fact: L</a:t>
            </a:r>
            <a:r>
              <a:rPr lang="en-US" dirty="0">
                <a:latin typeface="Calibri"/>
                <a:cs typeface="Calibri"/>
              </a:rPr>
              <a:t>et </a:t>
            </a:r>
            <a:r>
              <a:rPr lang="en-US" spc="-5" dirty="0">
                <a:latin typeface="Calibri"/>
                <a:cs typeface="Calibri"/>
              </a:rPr>
              <a:t>|D| denote </a:t>
            </a:r>
            <a:r>
              <a:rPr lang="en-US" dirty="0">
                <a:latin typeface="Calibri"/>
                <a:cs typeface="Calibri"/>
              </a:rPr>
              <a:t>the </a:t>
            </a:r>
            <a:r>
              <a:rPr lang="en-US" spc="-5" dirty="0">
                <a:solidFill>
                  <a:srgbClr val="FF0000"/>
                </a:solidFill>
                <a:latin typeface="Calibri"/>
                <a:cs typeface="Calibri"/>
              </a:rPr>
              <a:t>cardinality</a:t>
            </a:r>
            <a:r>
              <a:rPr lang="en-US" spc="-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(= 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# of </a:t>
            </a:r>
            <a:r>
              <a:rPr lang="en-US" spc="-5" dirty="0">
                <a:solidFill>
                  <a:srgbClr val="FF0000"/>
                </a:solidFill>
                <a:latin typeface="Calibri"/>
                <a:cs typeface="Calibri"/>
              </a:rPr>
              <a:t>elements</a:t>
            </a:r>
            <a:r>
              <a:rPr lang="en-US" spc="-5" dirty="0">
                <a:latin typeface="Calibri"/>
                <a:cs typeface="Calibri"/>
              </a:rPr>
              <a:t>, or </a:t>
            </a:r>
            <a:r>
              <a:rPr lang="en-US" spc="-5" dirty="0">
                <a:solidFill>
                  <a:srgbClr val="FF0000"/>
                </a:solidFill>
                <a:latin typeface="Calibri"/>
                <a:cs typeface="Calibri"/>
              </a:rPr>
              <a:t>size</a:t>
            </a:r>
            <a:r>
              <a:rPr lang="en-US" spc="-5" dirty="0">
                <a:latin typeface="Calibri"/>
                <a:cs typeface="Calibri"/>
              </a:rPr>
              <a:t>) </a:t>
            </a:r>
            <a:r>
              <a:rPr lang="en-US" dirty="0">
                <a:latin typeface="Calibri"/>
                <a:cs typeface="Calibri"/>
              </a:rPr>
              <a:t>of a </a:t>
            </a:r>
            <a:r>
              <a:rPr lang="en-US" spc="-5" dirty="0">
                <a:latin typeface="Calibri"/>
                <a:cs typeface="Calibri"/>
              </a:rPr>
              <a:t>set D.  Then	|D</a:t>
            </a:r>
            <a:r>
              <a:rPr lang="en-US" spc="-7" baseline="-21367" dirty="0">
                <a:latin typeface="Calibri"/>
                <a:cs typeface="Calibri"/>
              </a:rPr>
              <a:t>1 </a:t>
            </a:r>
            <a:r>
              <a:rPr lang="en-US" spc="-120" dirty="0">
                <a:latin typeface="Calibri"/>
                <a:cs typeface="Calibri"/>
              </a:rPr>
              <a:t>× </a:t>
            </a:r>
            <a:r>
              <a:rPr lang="en-US" spc="-5" dirty="0">
                <a:latin typeface="Calibri"/>
                <a:cs typeface="Calibri"/>
              </a:rPr>
              <a:t>D</a:t>
            </a:r>
            <a:r>
              <a:rPr lang="en-US" spc="-7" baseline="-21367" dirty="0">
                <a:latin typeface="Calibri"/>
                <a:cs typeface="Calibri"/>
              </a:rPr>
              <a:t>2 </a:t>
            </a:r>
            <a:r>
              <a:rPr lang="en-US" spc="-120" dirty="0">
                <a:latin typeface="Calibri"/>
                <a:cs typeface="Calibri"/>
              </a:rPr>
              <a:t>× </a:t>
            </a:r>
            <a:r>
              <a:rPr lang="en-US" spc="5" dirty="0">
                <a:latin typeface="Calibri"/>
                <a:cs typeface="Calibri"/>
              </a:rPr>
              <a:t>… </a:t>
            </a:r>
            <a:r>
              <a:rPr lang="en-US" spc="-120" dirty="0">
                <a:latin typeface="Calibri"/>
                <a:cs typeface="Calibri"/>
              </a:rPr>
              <a:t>× </a:t>
            </a:r>
            <a:r>
              <a:rPr lang="en-US" spc="-5" dirty="0" err="1">
                <a:latin typeface="Calibri"/>
                <a:cs typeface="Calibri"/>
              </a:rPr>
              <a:t>D</a:t>
            </a:r>
            <a:r>
              <a:rPr lang="en-US" spc="-7" baseline="-21367" dirty="0" err="1">
                <a:latin typeface="Calibri"/>
                <a:cs typeface="Calibri"/>
              </a:rPr>
              <a:t>k</a:t>
            </a:r>
            <a:r>
              <a:rPr lang="en-US" spc="-5" dirty="0">
                <a:latin typeface="Calibri"/>
                <a:cs typeface="Calibri"/>
              </a:rPr>
              <a:t>| </a:t>
            </a:r>
            <a:r>
              <a:rPr lang="en-US" dirty="0">
                <a:latin typeface="Calibri"/>
                <a:cs typeface="Calibri"/>
              </a:rPr>
              <a:t>= </a:t>
            </a:r>
            <a:r>
              <a:rPr lang="en-US" spc="-25" dirty="0">
                <a:latin typeface="Calibri"/>
                <a:cs typeface="Calibri"/>
              </a:rPr>
              <a:t>|D</a:t>
            </a:r>
            <a:r>
              <a:rPr lang="en-US" spc="-37" baseline="-21367" dirty="0">
                <a:latin typeface="Calibri"/>
                <a:cs typeface="Calibri"/>
              </a:rPr>
              <a:t>1</a:t>
            </a:r>
            <a:r>
              <a:rPr lang="en-US" spc="-25" dirty="0">
                <a:latin typeface="Calibri"/>
                <a:cs typeface="Calibri"/>
              </a:rPr>
              <a:t>|× </a:t>
            </a:r>
            <a:r>
              <a:rPr lang="en-US" spc="-5" dirty="0">
                <a:latin typeface="Calibri"/>
                <a:cs typeface="Calibri"/>
              </a:rPr>
              <a:t>|D</a:t>
            </a:r>
            <a:r>
              <a:rPr lang="en-US" spc="-7" baseline="-21367" dirty="0">
                <a:latin typeface="Calibri"/>
                <a:cs typeface="Calibri"/>
              </a:rPr>
              <a:t>2</a:t>
            </a:r>
            <a:r>
              <a:rPr lang="en-US" spc="-5" dirty="0">
                <a:latin typeface="Calibri"/>
                <a:cs typeface="Calibri"/>
              </a:rPr>
              <a:t>| </a:t>
            </a:r>
            <a:r>
              <a:rPr lang="en-US" spc="-120" dirty="0">
                <a:latin typeface="Calibri"/>
                <a:cs typeface="Calibri"/>
              </a:rPr>
              <a:t>× </a:t>
            </a:r>
            <a:r>
              <a:rPr lang="en-US" spc="-60" dirty="0">
                <a:latin typeface="Calibri"/>
                <a:cs typeface="Calibri"/>
              </a:rPr>
              <a:t>…×</a:t>
            </a:r>
            <a:r>
              <a:rPr lang="en-US" spc="10" dirty="0">
                <a:latin typeface="Calibri"/>
                <a:cs typeface="Calibri"/>
              </a:rPr>
              <a:t> </a:t>
            </a:r>
            <a:r>
              <a:rPr lang="en-US" spc="-5" dirty="0">
                <a:latin typeface="Calibri"/>
                <a:cs typeface="Calibri"/>
              </a:rPr>
              <a:t>|</a:t>
            </a:r>
            <a:r>
              <a:rPr lang="en-US" spc="-5" dirty="0" err="1">
                <a:latin typeface="Calibri"/>
                <a:cs typeface="Calibri"/>
              </a:rPr>
              <a:t>D</a:t>
            </a:r>
            <a:r>
              <a:rPr lang="en-US" spc="-7" baseline="-21367" dirty="0" err="1">
                <a:latin typeface="Calibri"/>
                <a:cs typeface="Calibri"/>
              </a:rPr>
              <a:t>k</a:t>
            </a:r>
            <a:r>
              <a:rPr lang="en-US" spc="-5" dirty="0">
                <a:latin typeface="Calibri"/>
                <a:cs typeface="Calibri"/>
              </a:rPr>
              <a:t>|</a:t>
            </a:r>
          </a:p>
          <a:p>
            <a:endParaRPr lang="en-US" spc="-5" dirty="0">
              <a:latin typeface="Calibri"/>
              <a:cs typeface="Calibri"/>
            </a:endParaRPr>
          </a:p>
          <a:p>
            <a:r>
              <a:rPr lang="en-US" spc="-5" dirty="0">
                <a:solidFill>
                  <a:srgbClr val="003299"/>
                </a:solidFill>
                <a:latin typeface="Calibri"/>
                <a:cs typeface="Calibri"/>
              </a:rPr>
              <a:t>Example: </a:t>
            </a:r>
            <a:r>
              <a:rPr lang="en-US" spc="-5" dirty="0">
                <a:latin typeface="Calibri"/>
                <a:cs typeface="Calibri"/>
              </a:rPr>
              <a:t>If </a:t>
            </a:r>
            <a:r>
              <a:rPr lang="en-US" dirty="0">
                <a:latin typeface="Calibri"/>
                <a:cs typeface="Calibri"/>
              </a:rPr>
              <a:t>D</a:t>
            </a:r>
            <a:r>
              <a:rPr lang="en-US" baseline="-21367" dirty="0">
                <a:latin typeface="Calibri"/>
                <a:cs typeface="Calibri"/>
              </a:rPr>
              <a:t>1 </a:t>
            </a:r>
            <a:r>
              <a:rPr lang="en-US" dirty="0">
                <a:latin typeface="Calibri"/>
                <a:cs typeface="Calibri"/>
              </a:rPr>
              <a:t>= </a:t>
            </a:r>
            <a:r>
              <a:rPr lang="en-US" spc="-5" dirty="0">
                <a:latin typeface="Calibri"/>
                <a:cs typeface="Calibri"/>
              </a:rPr>
              <a:t>{0,1} and D</a:t>
            </a:r>
            <a:r>
              <a:rPr lang="en-US" spc="-7" baseline="-21367" dirty="0">
                <a:latin typeface="Calibri"/>
                <a:cs typeface="Calibri"/>
              </a:rPr>
              <a:t>2 </a:t>
            </a:r>
            <a:r>
              <a:rPr lang="en-US" spc="-5" dirty="0">
                <a:latin typeface="Calibri"/>
                <a:cs typeface="Calibri"/>
              </a:rPr>
              <a:t>={</a:t>
            </a:r>
            <a:r>
              <a:rPr lang="en-US" spc="-5" dirty="0" err="1">
                <a:latin typeface="Calibri"/>
                <a:cs typeface="Calibri"/>
              </a:rPr>
              <a:t>a,b,c,d</a:t>
            </a:r>
            <a:r>
              <a:rPr lang="en-US" spc="-5" dirty="0">
                <a:latin typeface="Calibri"/>
                <a:cs typeface="Calibri"/>
              </a:rPr>
              <a:t>}, then </a:t>
            </a:r>
            <a:r>
              <a:rPr lang="en-US" spc="-20" dirty="0">
                <a:latin typeface="Calibri"/>
                <a:cs typeface="Calibri"/>
              </a:rPr>
              <a:t>|D</a:t>
            </a:r>
            <a:r>
              <a:rPr lang="en-US" spc="-30" baseline="-21367" dirty="0">
                <a:latin typeface="Calibri"/>
                <a:cs typeface="Calibri"/>
              </a:rPr>
              <a:t>1</a:t>
            </a:r>
            <a:r>
              <a:rPr lang="en-US" spc="-20" dirty="0">
                <a:latin typeface="Calibri"/>
                <a:cs typeface="Calibri"/>
              </a:rPr>
              <a:t>|×|D</a:t>
            </a:r>
            <a:r>
              <a:rPr lang="en-US" spc="-30" baseline="-21367" dirty="0">
                <a:latin typeface="Calibri"/>
                <a:cs typeface="Calibri"/>
              </a:rPr>
              <a:t>2</a:t>
            </a:r>
            <a:r>
              <a:rPr lang="en-US" spc="-20" dirty="0">
                <a:latin typeface="Calibri"/>
                <a:cs typeface="Calibri"/>
              </a:rPr>
              <a:t>| </a:t>
            </a:r>
            <a:r>
              <a:rPr lang="en-US" dirty="0">
                <a:latin typeface="Calibri"/>
                <a:cs typeface="Calibri"/>
              </a:rPr>
              <a:t>=</a:t>
            </a:r>
            <a:r>
              <a:rPr lang="en-US" spc="-35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8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spc="-5" dirty="0">
                <a:solidFill>
                  <a:srgbClr val="FF4F4F"/>
                </a:solidFill>
                <a:latin typeface="Calibri"/>
                <a:cs typeface="Calibri"/>
              </a:rPr>
              <a:t>Warning: </a:t>
            </a:r>
            <a:r>
              <a:rPr lang="en-US" spc="-5" dirty="0">
                <a:latin typeface="Calibri"/>
                <a:cs typeface="Calibri"/>
              </a:rPr>
              <a:t>Computing </a:t>
            </a:r>
            <a:r>
              <a:rPr lang="en-US" spc="-5" dirty="0" err="1">
                <a:latin typeface="Calibri"/>
                <a:cs typeface="Calibri"/>
              </a:rPr>
              <a:t>cartesian</a:t>
            </a:r>
            <a:r>
              <a:rPr lang="en-US" spc="-5" dirty="0">
                <a:latin typeface="Calibri"/>
                <a:cs typeface="Calibri"/>
              </a:rPr>
              <a:t> products </a:t>
            </a:r>
            <a:r>
              <a:rPr lang="en-US" dirty="0">
                <a:latin typeface="Calibri"/>
                <a:cs typeface="Calibri"/>
              </a:rPr>
              <a:t>is an </a:t>
            </a:r>
            <a:r>
              <a:rPr lang="en-US" spc="-5" dirty="0">
                <a:solidFill>
                  <a:srgbClr val="FF4F4F"/>
                </a:solidFill>
                <a:latin typeface="Calibri"/>
                <a:cs typeface="Calibri"/>
              </a:rPr>
              <a:t>expensive</a:t>
            </a:r>
            <a:r>
              <a:rPr lang="en-US" spc="15" dirty="0">
                <a:solidFill>
                  <a:srgbClr val="FF4F4F"/>
                </a:solidFill>
                <a:latin typeface="Calibri"/>
                <a:cs typeface="Calibri"/>
              </a:rPr>
              <a:t> </a:t>
            </a:r>
            <a:r>
              <a:rPr lang="en-US" spc="-5" dirty="0">
                <a:latin typeface="Calibri"/>
                <a:cs typeface="Calibri"/>
              </a:rPr>
              <a:t>operation!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04/03/2019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COMP1204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348E1-B5BE-404F-96F5-9D8523EA714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291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 Notions from Discrete Mathematics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"/>
                <a:cs typeface="Calibri"/>
              </a:rPr>
              <a:t>A </a:t>
            </a:r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k-</a:t>
            </a:r>
            <a:r>
              <a:rPr lang="en-US" dirty="0" err="1">
                <a:solidFill>
                  <a:srgbClr val="0000FF"/>
                </a:solidFill>
                <a:latin typeface="Calibri"/>
                <a:cs typeface="Calibri"/>
              </a:rPr>
              <a:t>ary</a:t>
            </a:r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 relation </a:t>
            </a:r>
            <a:r>
              <a:rPr lang="en-US" dirty="0">
                <a:latin typeface="Calibri"/>
                <a:cs typeface="Calibri"/>
              </a:rPr>
              <a:t>R </a:t>
            </a:r>
            <a:r>
              <a:rPr lang="en-US" spc="-5" dirty="0">
                <a:latin typeface="Calibri"/>
                <a:cs typeface="Calibri"/>
              </a:rPr>
              <a:t>is </a:t>
            </a:r>
            <a:r>
              <a:rPr lang="en-US" dirty="0">
                <a:latin typeface="Calibri"/>
                <a:cs typeface="Calibri"/>
              </a:rPr>
              <a:t>a </a:t>
            </a:r>
            <a:r>
              <a:rPr lang="en-US" spc="-5" dirty="0">
                <a:latin typeface="Calibri"/>
                <a:cs typeface="Calibri"/>
              </a:rPr>
              <a:t>subset </a:t>
            </a:r>
            <a:r>
              <a:rPr lang="en-US" dirty="0">
                <a:latin typeface="Calibri"/>
                <a:cs typeface="Calibri"/>
              </a:rPr>
              <a:t>of a </a:t>
            </a:r>
            <a:r>
              <a:rPr lang="en-US" spc="-5" dirty="0" err="1">
                <a:latin typeface="Calibri"/>
                <a:cs typeface="Calibri"/>
              </a:rPr>
              <a:t>cartesian</a:t>
            </a:r>
            <a:r>
              <a:rPr lang="en-US" spc="-5" dirty="0">
                <a:latin typeface="Calibri"/>
                <a:cs typeface="Calibri"/>
              </a:rPr>
              <a:t> product </a:t>
            </a:r>
            <a:r>
              <a:rPr lang="en-US" dirty="0">
                <a:latin typeface="Calibri"/>
                <a:cs typeface="Calibri"/>
              </a:rPr>
              <a:t>of k </a:t>
            </a:r>
            <a:r>
              <a:rPr lang="en-US" spc="-5" dirty="0">
                <a:latin typeface="Calibri"/>
                <a:cs typeface="Calibri"/>
              </a:rPr>
              <a:t>sets,</a:t>
            </a:r>
            <a:r>
              <a:rPr lang="en-US" spc="15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i.e., </a:t>
            </a:r>
            <a:r>
              <a:rPr lang="en-US" sz="2800" dirty="0">
                <a:latin typeface="Calibri"/>
                <a:cs typeface="Calibri"/>
              </a:rPr>
              <a:t>R </a:t>
            </a:r>
            <a:r>
              <a:rPr lang="en-US" sz="2800" spc="-120" dirty="0">
                <a:latin typeface="Calibri"/>
                <a:cs typeface="Calibri"/>
              </a:rPr>
              <a:t>⊆ </a:t>
            </a:r>
            <a:r>
              <a:rPr lang="en-US" sz="2800" spc="-45" dirty="0">
                <a:latin typeface="Calibri"/>
                <a:cs typeface="Calibri"/>
              </a:rPr>
              <a:t>D</a:t>
            </a:r>
            <a:r>
              <a:rPr lang="en-US" sz="2800" spc="-67" baseline="-21367" dirty="0">
                <a:latin typeface="Calibri"/>
                <a:cs typeface="Calibri"/>
              </a:rPr>
              <a:t>1</a:t>
            </a:r>
            <a:r>
              <a:rPr lang="en-US" sz="2800" spc="-45" dirty="0">
                <a:latin typeface="Calibri"/>
                <a:cs typeface="Calibri"/>
              </a:rPr>
              <a:t>× D</a:t>
            </a:r>
            <a:r>
              <a:rPr lang="en-US" sz="2800" spc="-67" baseline="-21367" dirty="0">
                <a:latin typeface="Calibri"/>
                <a:cs typeface="Calibri"/>
              </a:rPr>
              <a:t>2</a:t>
            </a:r>
            <a:r>
              <a:rPr lang="en-US" sz="2800" spc="-45" dirty="0">
                <a:latin typeface="Calibri"/>
                <a:cs typeface="Calibri"/>
              </a:rPr>
              <a:t>× </a:t>
            </a:r>
            <a:r>
              <a:rPr lang="en-US" sz="2800" spc="5" dirty="0">
                <a:latin typeface="Calibri"/>
                <a:cs typeface="Calibri"/>
              </a:rPr>
              <a:t>… </a:t>
            </a:r>
            <a:r>
              <a:rPr lang="en-US" sz="2800" spc="-120" dirty="0">
                <a:latin typeface="Calibri"/>
                <a:cs typeface="Calibri"/>
              </a:rPr>
              <a:t>×</a:t>
            </a:r>
            <a:r>
              <a:rPr lang="en-US" sz="2800" spc="120" dirty="0">
                <a:latin typeface="Calibri"/>
                <a:cs typeface="Calibri"/>
              </a:rPr>
              <a:t> </a:t>
            </a:r>
            <a:r>
              <a:rPr lang="en-US" sz="2800" spc="-5" dirty="0" err="1">
                <a:latin typeface="Calibri"/>
                <a:cs typeface="Calibri"/>
              </a:rPr>
              <a:t>D</a:t>
            </a:r>
            <a:r>
              <a:rPr lang="en-US" sz="2800" spc="-7" baseline="-21367" dirty="0" err="1">
                <a:latin typeface="Calibri"/>
                <a:cs typeface="Calibri"/>
              </a:rPr>
              <a:t>k</a:t>
            </a:r>
            <a:endParaRPr lang="en-US" sz="2800" spc="-7" baseline="-21367" dirty="0">
              <a:latin typeface="Calibri"/>
              <a:cs typeface="Calibri"/>
            </a:endParaRPr>
          </a:p>
          <a:p>
            <a:pPr lvl="1"/>
            <a:r>
              <a:rPr lang="en-US" sz="2400" spc="-7" dirty="0">
                <a:latin typeface="Calibri"/>
                <a:cs typeface="Calibri"/>
              </a:rPr>
              <a:t>k is called the </a:t>
            </a:r>
            <a:r>
              <a:rPr lang="en-US" sz="2400" spc="-7" dirty="0" err="1">
                <a:solidFill>
                  <a:srgbClr val="FF0000"/>
                </a:solidFill>
                <a:latin typeface="Calibri"/>
                <a:cs typeface="Calibri"/>
              </a:rPr>
              <a:t>arity</a:t>
            </a:r>
            <a:r>
              <a:rPr lang="en-US" sz="2400" spc="-7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400" spc="-7" dirty="0">
                <a:latin typeface="Calibri"/>
                <a:cs typeface="Calibri"/>
              </a:rPr>
              <a:t>of the relation</a:t>
            </a:r>
          </a:p>
          <a:p>
            <a:endParaRPr lang="en-US" sz="2800" spc="-7" baseline="-21367" dirty="0">
              <a:latin typeface="Calibri"/>
              <a:cs typeface="Calibri"/>
            </a:endParaRPr>
          </a:p>
          <a:p>
            <a:r>
              <a:rPr lang="en-US" spc="-5" dirty="0">
                <a:solidFill>
                  <a:srgbClr val="0000FF"/>
                </a:solidFill>
                <a:latin typeface="Calibri"/>
                <a:cs typeface="Calibri"/>
              </a:rPr>
              <a:t>Examples:</a:t>
            </a:r>
            <a:endParaRPr lang="en-US" dirty="0">
              <a:solidFill>
                <a:srgbClr val="0000FF"/>
              </a:solidFill>
              <a:latin typeface="Calibri"/>
              <a:cs typeface="Calibri"/>
            </a:endParaRPr>
          </a:p>
          <a:p>
            <a:pPr lvl="1"/>
            <a:r>
              <a:rPr lang="en-US" sz="2400" spc="-10" dirty="0">
                <a:latin typeface="Calibri"/>
                <a:cs typeface="Calibri"/>
              </a:rPr>
              <a:t>Unary: </a:t>
            </a:r>
            <a:r>
              <a:rPr lang="en-US" sz="2400" dirty="0">
                <a:latin typeface="Calibri"/>
                <a:cs typeface="Calibri"/>
              </a:rPr>
              <a:t>R</a:t>
            </a:r>
            <a:r>
              <a:rPr lang="en-US" sz="2400" spc="1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=</a:t>
            </a:r>
            <a:r>
              <a:rPr lang="en-US" sz="2400" spc="-5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{0,2,4,…,100}	</a:t>
            </a:r>
            <a:r>
              <a:rPr lang="en-US" sz="2400" dirty="0">
                <a:latin typeface="Calibri"/>
                <a:cs typeface="Calibri"/>
              </a:rPr>
              <a:t>(R </a:t>
            </a:r>
            <a:r>
              <a:rPr lang="en-US" sz="2400" spc="-120" dirty="0">
                <a:latin typeface="Calibri"/>
                <a:cs typeface="Calibri"/>
              </a:rPr>
              <a:t>⊆</a:t>
            </a:r>
            <a:r>
              <a:rPr lang="en-US" sz="2400" spc="-45" dirty="0">
                <a:latin typeface="Calibri"/>
                <a:cs typeface="Calibri"/>
              </a:rPr>
              <a:t> </a:t>
            </a:r>
            <a:r>
              <a:rPr lang="en-US" sz="2400" spc="-5" dirty="0">
                <a:latin typeface="Calibri"/>
                <a:cs typeface="Calibri"/>
              </a:rPr>
              <a:t>D)</a:t>
            </a:r>
          </a:p>
          <a:p>
            <a:pPr lvl="1"/>
            <a:r>
              <a:rPr lang="en-US" sz="2400" spc="-5" dirty="0">
                <a:cs typeface="Calibri"/>
              </a:rPr>
              <a:t>Binary: T = {(</a:t>
            </a:r>
            <a:r>
              <a:rPr lang="en-US" sz="2400" spc="-5" dirty="0" err="1">
                <a:cs typeface="Calibri"/>
              </a:rPr>
              <a:t>a,b</a:t>
            </a:r>
            <a:r>
              <a:rPr lang="en-US" sz="2400" spc="-5" dirty="0">
                <a:cs typeface="Calibri"/>
              </a:rPr>
              <a:t>): a and b have the same birthday}</a:t>
            </a:r>
          </a:p>
          <a:p>
            <a:pPr lvl="1"/>
            <a:r>
              <a:rPr lang="is-IS" sz="2400" spc="-5" dirty="0">
                <a:cs typeface="Calibri"/>
              </a:rPr>
              <a:t>Ternary: S = {(m,n,s): s = m+n}</a:t>
            </a:r>
          </a:p>
          <a:p>
            <a:pPr lvl="1"/>
            <a:r>
              <a:rPr lang="is-IS" sz="2400" dirty="0">
                <a:cs typeface="Calibri"/>
              </a:rPr>
              <a:t>…</a:t>
            </a:r>
            <a:endParaRPr lang="en-US" sz="2400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spc="-10" dirty="0">
              <a:latin typeface="Calibri"/>
              <a:cs typeface="Calibri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04/03/2019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COMP1204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348E1-B5BE-404F-96F5-9D8523EA714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794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Tuples and 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pc="-10" dirty="0">
                <a:cs typeface="Calibri"/>
              </a:rPr>
              <a:t>R </a:t>
            </a:r>
            <a:r>
              <a:rPr lang="en-US" spc="-120" dirty="0">
                <a:cs typeface="Calibri"/>
              </a:rPr>
              <a:t>⊆ </a:t>
            </a:r>
            <a:r>
              <a:rPr lang="en-US" spc="-45" dirty="0">
                <a:cs typeface="Calibri"/>
              </a:rPr>
              <a:t>D</a:t>
            </a:r>
            <a:r>
              <a:rPr lang="en-US" spc="-67" baseline="-21367" dirty="0">
                <a:cs typeface="Calibri"/>
              </a:rPr>
              <a:t>1</a:t>
            </a:r>
            <a:r>
              <a:rPr lang="en-US" spc="-45" dirty="0">
                <a:cs typeface="Calibri"/>
              </a:rPr>
              <a:t>× D</a:t>
            </a:r>
            <a:r>
              <a:rPr lang="en-US" spc="-67" baseline="-21367" dirty="0">
                <a:cs typeface="Calibri"/>
              </a:rPr>
              <a:t>2</a:t>
            </a:r>
            <a:r>
              <a:rPr lang="en-US" spc="-45" dirty="0">
                <a:cs typeface="Calibri"/>
              </a:rPr>
              <a:t>× </a:t>
            </a:r>
            <a:r>
              <a:rPr lang="en-US" spc="5" dirty="0">
                <a:cs typeface="Calibri"/>
              </a:rPr>
              <a:t>… </a:t>
            </a:r>
            <a:r>
              <a:rPr lang="en-US" spc="-120" dirty="0">
                <a:cs typeface="Calibri"/>
              </a:rPr>
              <a:t>×</a:t>
            </a:r>
            <a:r>
              <a:rPr lang="en-US" spc="120" dirty="0">
                <a:cs typeface="Calibri"/>
              </a:rPr>
              <a:t> </a:t>
            </a:r>
            <a:r>
              <a:rPr lang="en-US" spc="-5" dirty="0" err="1">
                <a:cs typeface="Calibri"/>
              </a:rPr>
              <a:t>D</a:t>
            </a:r>
            <a:r>
              <a:rPr lang="en-US" spc="-7" baseline="-21367" dirty="0" err="1">
                <a:cs typeface="Calibri"/>
              </a:rPr>
              <a:t>k</a:t>
            </a:r>
            <a:r>
              <a:rPr lang="el-GR" spc="-7" baseline="-21367" dirty="0">
                <a:cs typeface="Calibri"/>
              </a:rPr>
              <a:t> </a:t>
            </a:r>
            <a:r>
              <a:rPr lang="en-US" spc="-7" dirty="0">
                <a:cs typeface="Calibri"/>
              </a:rPr>
              <a:t>is a </a:t>
            </a:r>
            <a:r>
              <a:rPr lang="en-US" i="1" spc="-7" dirty="0">
                <a:solidFill>
                  <a:srgbClr val="FF0000"/>
                </a:solidFill>
                <a:cs typeface="Calibri"/>
              </a:rPr>
              <a:t>set </a:t>
            </a:r>
            <a:r>
              <a:rPr lang="en-US" spc="-7" dirty="0">
                <a:solidFill>
                  <a:srgbClr val="FF0000"/>
                </a:solidFill>
                <a:cs typeface="Calibri"/>
              </a:rPr>
              <a:t>of </a:t>
            </a:r>
            <a:r>
              <a:rPr lang="en-US" i="1" spc="-7" dirty="0">
                <a:solidFill>
                  <a:srgbClr val="FF0000"/>
                </a:solidFill>
                <a:cs typeface="Calibri"/>
              </a:rPr>
              <a:t>k</a:t>
            </a:r>
            <a:r>
              <a:rPr lang="en-US" spc="-7" dirty="0">
                <a:solidFill>
                  <a:srgbClr val="FF0000"/>
                </a:solidFill>
                <a:cs typeface="Calibri"/>
              </a:rPr>
              <a:t>-</a:t>
            </a:r>
            <a:r>
              <a:rPr lang="en-US" spc="-7" dirty="0">
                <a:cs typeface="Calibri"/>
              </a:rPr>
              <a:t>tuples and can be seen as a </a:t>
            </a:r>
            <a:r>
              <a:rPr lang="en-US" spc="-7" dirty="0">
                <a:solidFill>
                  <a:srgbClr val="FF0000"/>
                </a:solidFill>
                <a:cs typeface="Calibri"/>
              </a:rPr>
              <a:t>table</a:t>
            </a:r>
            <a:r>
              <a:rPr lang="en-US" spc="-7" dirty="0">
                <a:cs typeface="Calibri"/>
              </a:rPr>
              <a:t> with </a:t>
            </a:r>
            <a:r>
              <a:rPr lang="en-US" i="1" spc="-7" dirty="0">
                <a:solidFill>
                  <a:srgbClr val="FF0000"/>
                </a:solidFill>
                <a:cs typeface="Calibri"/>
              </a:rPr>
              <a:t>k </a:t>
            </a:r>
            <a:r>
              <a:rPr lang="en-US" spc="-7" dirty="0">
                <a:solidFill>
                  <a:srgbClr val="FF0000"/>
                </a:solidFill>
                <a:cs typeface="Calibri"/>
              </a:rPr>
              <a:t>columns</a:t>
            </a:r>
            <a:endParaRPr lang="en-US" spc="-10" dirty="0">
              <a:solidFill>
                <a:srgbClr val="FF0000"/>
              </a:solidFill>
              <a:cs typeface="Calibri"/>
            </a:endParaRPr>
          </a:p>
          <a:p>
            <a:r>
              <a:rPr lang="en-US" dirty="0"/>
              <a:t>In the relational data model, we want to have </a:t>
            </a:r>
            <a:r>
              <a:rPr lang="en-US" dirty="0">
                <a:solidFill>
                  <a:srgbClr val="0000FF"/>
                </a:solidFill>
              </a:rPr>
              <a:t>names</a:t>
            </a:r>
            <a:r>
              <a:rPr lang="en-US" dirty="0"/>
              <a:t> for the  columns; these are the </a:t>
            </a:r>
            <a:r>
              <a:rPr lang="en-US" dirty="0">
                <a:solidFill>
                  <a:srgbClr val="0000FF"/>
                </a:solidFill>
              </a:rPr>
              <a:t>attributes</a:t>
            </a:r>
            <a:r>
              <a:rPr lang="en-US" dirty="0"/>
              <a:t> of the relation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04/03/2019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COMP1204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348E1-B5BE-404F-96F5-9D8523EA7146}" type="slidenum">
              <a:rPr lang="en-US" smtClean="0"/>
              <a:t>23</a:t>
            </a:fld>
            <a:endParaRPr lang="en-US" dirty="0"/>
          </a:p>
        </p:txBody>
      </p:sp>
      <p:graphicFrame>
        <p:nvGraphicFramePr>
          <p:cNvPr id="7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674623"/>
              </p:ext>
            </p:extLst>
          </p:nvPr>
        </p:nvGraphicFramePr>
        <p:xfrm>
          <a:off x="957772" y="4723342"/>
          <a:ext cx="4207903" cy="15609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17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3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3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0302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000" b="1" spc="-5" dirty="0">
                          <a:latin typeface="Calibri"/>
                          <a:cs typeface="Calibri"/>
                        </a:rPr>
                        <a:t>ID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000" b="1" dirty="0">
                          <a:latin typeface="Calibri"/>
                          <a:cs typeface="Calibri"/>
                        </a:rPr>
                        <a:t>Name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668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000" b="1" spc="-5" dirty="0">
                          <a:latin typeface="Calibri"/>
                          <a:cs typeface="Calibri"/>
                        </a:rPr>
                        <a:t>DeptID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302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lang="en-US" sz="2000" dirty="0">
                          <a:latin typeface="Calibri"/>
                          <a:cs typeface="Calibri"/>
                        </a:rPr>
                        <a:t>68943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143511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lang="en-US" sz="2000" dirty="0">
                          <a:latin typeface="Calibri"/>
                          <a:cs typeface="Calibri"/>
                        </a:rPr>
                        <a:t>William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143511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lang="en-US" sz="2000" dirty="0">
                          <a:latin typeface="Calibri"/>
                          <a:cs typeface="Calibri"/>
                        </a:rPr>
                        <a:t>ECS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143511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302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lang="en-US" sz="2000" dirty="0">
                          <a:latin typeface="Calibri"/>
                          <a:cs typeface="Calibri"/>
                        </a:rPr>
                        <a:t>94433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143511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lang="en-US" sz="2000" dirty="0">
                          <a:latin typeface="Calibri"/>
                          <a:cs typeface="Calibri"/>
                        </a:rPr>
                        <a:t>John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143511" marB="0">
                    <a:lnL w="12700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lang="en-US" sz="2000" dirty="0">
                          <a:latin typeface="Calibri"/>
                          <a:cs typeface="Calibri"/>
                        </a:rPr>
                        <a:t>ECS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143511" marB="0">
                    <a:lnL w="12700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object 7"/>
          <p:cNvSpPr txBox="1"/>
          <p:nvPr/>
        </p:nvSpPr>
        <p:spPr>
          <a:xfrm>
            <a:off x="955458" y="4316567"/>
            <a:ext cx="1269715" cy="382151"/>
          </a:xfrm>
          <a:prstGeom prst="rect">
            <a:avLst/>
          </a:prstGeom>
        </p:spPr>
        <p:txBody>
          <a:bodyPr vert="horz" wrap="square" lIns="0" tIns="12693" rIns="0" bIns="0" rtlCol="0">
            <a:spAutoFit/>
          </a:bodyPr>
          <a:lstStyle/>
          <a:p>
            <a:pPr marL="12693"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Students</a:t>
            </a:r>
            <a:endParaRPr sz="2000" b="1" dirty="0"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52734" y="4354011"/>
            <a:ext cx="3253550" cy="654986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/>
              <a:t>In the relation Students,</a:t>
            </a:r>
          </a:p>
          <a:p>
            <a:r>
              <a:rPr lang="en-US" dirty="0"/>
              <a:t>attributes are: ID, Name, </a:t>
            </a:r>
            <a:r>
              <a:rPr lang="en-US" dirty="0" err="1"/>
              <a:t>DeptID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050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28" dirty="0"/>
              <a:t>Attributes </a:t>
            </a:r>
            <a:r>
              <a:rPr lang="en-US" spc="102" dirty="0"/>
              <a:t>and</a:t>
            </a:r>
            <a:r>
              <a:rPr lang="en-US" spc="-66" dirty="0"/>
              <a:t> </a:t>
            </a:r>
            <a:r>
              <a:rPr lang="en-US" spc="-88" dirty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84"/>
              </a:spcBef>
            </a:pPr>
            <a:r>
              <a:rPr lang="en-US" spc="4" dirty="0">
                <a:latin typeface="Calibri"/>
                <a:cs typeface="Calibri"/>
              </a:rPr>
              <a:t>Students(ID, </a:t>
            </a:r>
            <a:r>
              <a:rPr lang="en-US" spc="14" dirty="0" err="1">
                <a:latin typeface="Calibri"/>
                <a:cs typeface="Calibri"/>
              </a:rPr>
              <a:t>Name,DeptID</a:t>
            </a:r>
            <a:r>
              <a:rPr lang="en-US" spc="14" dirty="0">
                <a:latin typeface="Calibri"/>
                <a:cs typeface="Calibri"/>
              </a:rPr>
              <a:t>)</a:t>
            </a:r>
          </a:p>
          <a:p>
            <a:pPr lvl="1">
              <a:spcBef>
                <a:spcPts val="84"/>
              </a:spcBef>
            </a:pPr>
            <a:r>
              <a:rPr lang="en-US" spc="-4" dirty="0">
                <a:latin typeface="Calibri"/>
                <a:cs typeface="Calibri"/>
              </a:rPr>
              <a:t>{(123,Robert,ECS),</a:t>
            </a:r>
            <a:r>
              <a:rPr lang="en-US" spc="-60" dirty="0">
                <a:latin typeface="Calibri"/>
                <a:cs typeface="Calibri"/>
              </a:rPr>
              <a:t> </a:t>
            </a:r>
            <a:r>
              <a:rPr lang="en-US" spc="-11" dirty="0">
                <a:latin typeface="Calibri"/>
                <a:cs typeface="Calibri"/>
              </a:rPr>
              <a:t>(222,JohnDoe,EEE)}  </a:t>
            </a:r>
          </a:p>
          <a:p>
            <a:pPr marL="457152" lvl="1" indent="0">
              <a:spcBef>
                <a:spcPts val="84"/>
              </a:spcBef>
              <a:buNone/>
            </a:pPr>
            <a:endParaRPr lang="en-US" spc="-11" dirty="0">
              <a:latin typeface="Calibri"/>
              <a:cs typeface="Calibri"/>
            </a:endParaRPr>
          </a:p>
          <a:p>
            <a:pPr>
              <a:spcBef>
                <a:spcPts val="84"/>
              </a:spcBef>
            </a:pPr>
            <a:r>
              <a:rPr lang="en-US" spc="7" dirty="0">
                <a:latin typeface="Calibri"/>
                <a:cs typeface="Calibri"/>
              </a:rPr>
              <a:t>Courses(</a:t>
            </a:r>
            <a:r>
              <a:rPr lang="en-US" spc="7" dirty="0" err="1">
                <a:latin typeface="Calibri"/>
                <a:cs typeface="Calibri"/>
              </a:rPr>
              <a:t>CourseID</a:t>
            </a:r>
            <a:r>
              <a:rPr lang="en-US" spc="7" dirty="0">
                <a:latin typeface="Calibri"/>
                <a:cs typeface="Calibri"/>
              </a:rPr>
              <a:t>, Name,</a:t>
            </a:r>
            <a:r>
              <a:rPr lang="en-US" spc="-7" dirty="0">
                <a:latin typeface="Calibri"/>
                <a:cs typeface="Calibri"/>
              </a:rPr>
              <a:t> </a:t>
            </a:r>
            <a:r>
              <a:rPr lang="en-US" spc="22" dirty="0" err="1">
                <a:latin typeface="Calibri"/>
                <a:cs typeface="Calibri"/>
              </a:rPr>
              <a:t>DeptID</a:t>
            </a:r>
            <a:r>
              <a:rPr lang="en-US" spc="22" dirty="0">
                <a:latin typeface="Calibri"/>
                <a:cs typeface="Calibri"/>
              </a:rPr>
              <a:t>)</a:t>
            </a:r>
            <a:r>
              <a:rPr lang="en-US" dirty="0">
                <a:latin typeface="Calibri"/>
                <a:cs typeface="Calibri"/>
              </a:rPr>
              <a:t> </a:t>
            </a:r>
          </a:p>
          <a:p>
            <a:pPr lvl="1">
              <a:spcBef>
                <a:spcPts val="84"/>
              </a:spcBef>
            </a:pPr>
            <a:r>
              <a:rPr lang="en-US" spc="-7" dirty="0">
                <a:latin typeface="Calibri"/>
                <a:cs typeface="Calibri"/>
              </a:rPr>
              <a:t>{(COMP1204,DataM,ECS)} </a:t>
            </a:r>
          </a:p>
          <a:p>
            <a:pPr lvl="1">
              <a:spcBef>
                <a:spcPts val="84"/>
              </a:spcBef>
            </a:pPr>
            <a:endParaRPr lang="en-US" spc="-7" dirty="0">
              <a:latin typeface="Calibri"/>
              <a:cs typeface="Calibri"/>
            </a:endParaRPr>
          </a:p>
          <a:p>
            <a:pPr>
              <a:spcBef>
                <a:spcPts val="84"/>
              </a:spcBef>
            </a:pPr>
            <a:r>
              <a:rPr lang="en-US" spc="18" dirty="0" err="1">
                <a:latin typeface="Calibri"/>
                <a:cs typeface="Calibri"/>
              </a:rPr>
              <a:t>Depts</a:t>
            </a:r>
            <a:r>
              <a:rPr lang="en-US" spc="18" dirty="0">
                <a:latin typeface="Calibri"/>
                <a:cs typeface="Calibri"/>
              </a:rPr>
              <a:t>(ID,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spc="7" dirty="0">
                <a:latin typeface="Calibri"/>
                <a:cs typeface="Calibri"/>
              </a:rPr>
              <a:t>Name)</a:t>
            </a:r>
            <a:r>
              <a:rPr lang="en-US" dirty="0">
                <a:latin typeface="Calibri"/>
                <a:cs typeface="Calibri"/>
              </a:rPr>
              <a:t> </a:t>
            </a:r>
          </a:p>
          <a:p>
            <a:pPr lvl="1">
              <a:spcBef>
                <a:spcPts val="84"/>
              </a:spcBef>
            </a:pPr>
            <a:r>
              <a:rPr lang="en-US" spc="-4" dirty="0">
                <a:latin typeface="Calibri"/>
                <a:cs typeface="Calibri"/>
              </a:rPr>
              <a:t>{(</a:t>
            </a:r>
            <a:r>
              <a:rPr lang="en-US" spc="-4" dirty="0" err="1">
                <a:latin typeface="Calibri"/>
                <a:cs typeface="Calibri"/>
              </a:rPr>
              <a:t>ECS,Electronics</a:t>
            </a:r>
            <a:r>
              <a:rPr lang="en-US" spc="-4" dirty="0">
                <a:latin typeface="Calibri"/>
                <a:cs typeface="Calibri"/>
              </a:rPr>
              <a:t> </a:t>
            </a:r>
            <a:r>
              <a:rPr lang="en-US" spc="42" dirty="0">
                <a:latin typeface="Calibri"/>
                <a:cs typeface="Calibri"/>
              </a:rPr>
              <a:t>and </a:t>
            </a:r>
            <a:r>
              <a:rPr lang="en-US" spc="22" dirty="0">
                <a:latin typeface="Calibri"/>
                <a:cs typeface="Calibri"/>
              </a:rPr>
              <a:t>Computer</a:t>
            </a:r>
            <a:r>
              <a:rPr lang="en-US" spc="-42" dirty="0">
                <a:latin typeface="Calibri"/>
                <a:cs typeface="Calibri"/>
              </a:rPr>
              <a:t> </a:t>
            </a:r>
            <a:r>
              <a:rPr lang="en-US" spc="18" dirty="0">
                <a:latin typeface="Calibri"/>
                <a:cs typeface="Calibri"/>
              </a:rPr>
              <a:t>Science)}</a:t>
            </a:r>
          </a:p>
          <a:p>
            <a:pPr lvl="1">
              <a:spcBef>
                <a:spcPts val="84"/>
              </a:spcBef>
            </a:pPr>
            <a:endParaRPr lang="en-US" spc="18" dirty="0">
              <a:latin typeface="Calibri"/>
              <a:cs typeface="Calibri"/>
            </a:endParaRPr>
          </a:p>
          <a:p>
            <a:pPr>
              <a:spcBef>
                <a:spcPts val="84"/>
              </a:spcBef>
            </a:pPr>
            <a:r>
              <a:rPr lang="en-US" spc="7" dirty="0" err="1">
                <a:latin typeface="Calibri"/>
                <a:cs typeface="Calibri"/>
              </a:rPr>
              <a:t>StudentCourses</a:t>
            </a:r>
            <a:r>
              <a:rPr lang="en-US" spc="7" dirty="0">
                <a:latin typeface="Calibri"/>
                <a:cs typeface="Calibri"/>
              </a:rPr>
              <a:t>(</a:t>
            </a:r>
            <a:r>
              <a:rPr lang="en-US" spc="7" dirty="0" err="1">
                <a:latin typeface="Calibri"/>
                <a:cs typeface="Calibri"/>
              </a:rPr>
              <a:t>StudentID,CourseID</a:t>
            </a:r>
            <a:r>
              <a:rPr lang="en-US" spc="7" dirty="0">
                <a:latin typeface="Calibri"/>
                <a:cs typeface="Calibri"/>
              </a:rPr>
              <a:t>)</a:t>
            </a:r>
          </a:p>
          <a:p>
            <a:pPr lvl="1">
              <a:spcBef>
                <a:spcPts val="84"/>
              </a:spcBef>
            </a:pPr>
            <a:r>
              <a:rPr lang="en-US" dirty="0">
                <a:latin typeface="Calibri"/>
                <a:cs typeface="Calibri"/>
              </a:rPr>
              <a:t>{(123,COMP1204)}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04/03/2019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COMP1204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348E1-B5BE-404F-96F5-9D8523EA714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355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Relations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relation R(A</a:t>
            </a:r>
            <a:r>
              <a:rPr lang="en-US" baseline="-25000" dirty="0"/>
              <a:t>1</a:t>
            </a:r>
            <a:r>
              <a:rPr lang="en-US" dirty="0"/>
              <a:t>,…</a:t>
            </a:r>
            <a:r>
              <a:rPr lang="en-US" dirty="0" err="1"/>
              <a:t>A</a:t>
            </a:r>
            <a:r>
              <a:rPr lang="en-US" baseline="-25000" dirty="0" err="1"/>
              <a:t>k</a:t>
            </a:r>
            <a:r>
              <a:rPr lang="en-US" dirty="0"/>
              <a:t>) has the following properties</a:t>
            </a:r>
          </a:p>
          <a:p>
            <a:pPr marL="971450" lvl="1" indent="-514298">
              <a:buFont typeface="+mj-lt"/>
              <a:buAutoNum type="arabicPeriod"/>
            </a:pPr>
            <a:r>
              <a:rPr lang="en-US" dirty="0"/>
              <a:t>Each </a:t>
            </a:r>
            <a:r>
              <a:rPr lang="en-US" dirty="0">
                <a:solidFill>
                  <a:srgbClr val="0000FF"/>
                </a:solidFill>
              </a:rPr>
              <a:t>row</a:t>
            </a:r>
            <a:r>
              <a:rPr lang="en-US" dirty="0"/>
              <a:t> represents a </a:t>
            </a:r>
            <a:r>
              <a:rPr lang="en-US" dirty="0">
                <a:solidFill>
                  <a:srgbClr val="0000FF"/>
                </a:solidFill>
              </a:rPr>
              <a:t>k-tuple </a:t>
            </a:r>
            <a:r>
              <a:rPr lang="en-US" dirty="0"/>
              <a:t>of R</a:t>
            </a:r>
          </a:p>
          <a:p>
            <a:pPr marL="971450" lvl="1" indent="-514298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ordering</a:t>
            </a:r>
            <a:r>
              <a:rPr lang="en-US" dirty="0"/>
              <a:t> of rows is </a:t>
            </a:r>
            <a:r>
              <a:rPr lang="en-US" dirty="0">
                <a:solidFill>
                  <a:srgbClr val="FF0000"/>
                </a:solidFill>
              </a:rPr>
              <a:t>immaterial</a:t>
            </a:r>
            <a:r>
              <a:rPr lang="en-US" dirty="0"/>
              <a:t> (</a:t>
            </a:r>
            <a:r>
              <a:rPr lang="en-US" b="1" dirty="0"/>
              <a:t>relations are just sets</a:t>
            </a:r>
            <a:r>
              <a:rPr lang="en-US" dirty="0"/>
              <a:t>)</a:t>
            </a:r>
          </a:p>
          <a:p>
            <a:pPr marL="971450" lvl="1" indent="-514298">
              <a:buFont typeface="+mj-lt"/>
              <a:buAutoNum type="arabicPeriod"/>
            </a:pPr>
            <a:r>
              <a:rPr lang="en-US" dirty="0"/>
              <a:t>All </a:t>
            </a:r>
            <a:r>
              <a:rPr lang="en-US" dirty="0">
                <a:solidFill>
                  <a:srgbClr val="0000FF"/>
                </a:solidFill>
              </a:rPr>
              <a:t>rows</a:t>
            </a:r>
            <a:r>
              <a:rPr lang="en-US" dirty="0"/>
              <a:t> are </a:t>
            </a:r>
            <a:r>
              <a:rPr lang="en-US" dirty="0">
                <a:solidFill>
                  <a:srgbClr val="0000FF"/>
                </a:solidFill>
              </a:rPr>
              <a:t>distinct </a:t>
            </a:r>
            <a:r>
              <a:rPr lang="en-US" dirty="0"/>
              <a:t>(</a:t>
            </a:r>
            <a:r>
              <a:rPr lang="en-US" b="1" dirty="0"/>
              <a:t>relations are just sets</a:t>
            </a:r>
            <a:r>
              <a:rPr lang="en-US" dirty="0"/>
              <a:t>)</a:t>
            </a:r>
            <a:endParaRPr lang="en-US" dirty="0">
              <a:solidFill>
                <a:srgbClr val="0000FF"/>
              </a:solidFill>
            </a:endParaRPr>
          </a:p>
          <a:p>
            <a:pPr marL="971450" lvl="1" indent="-514298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ordering</a:t>
            </a:r>
            <a:r>
              <a:rPr lang="en-US" dirty="0"/>
              <a:t> of the attributes is </a:t>
            </a:r>
            <a:r>
              <a:rPr lang="en-US" b="1" dirty="0"/>
              <a:t>not significant</a:t>
            </a:r>
          </a:p>
          <a:p>
            <a:pPr marL="971450" lvl="1" indent="-514298">
              <a:buFont typeface="+mj-lt"/>
              <a:buAutoNum type="arabicPeriod"/>
            </a:pPr>
            <a:r>
              <a:rPr lang="en-US" dirty="0"/>
              <a:t>The significance of each column is conveyed by the </a:t>
            </a:r>
            <a:r>
              <a:rPr lang="en-US" dirty="0">
                <a:solidFill>
                  <a:srgbClr val="0000FF"/>
                </a:solidFill>
              </a:rPr>
              <a:t>name</a:t>
            </a:r>
            <a:r>
              <a:rPr lang="en-US" dirty="0"/>
              <a:t> we give it</a:t>
            </a:r>
          </a:p>
          <a:p>
            <a:r>
              <a:rPr lang="en-US" dirty="0"/>
              <a:t>There are alternative definitions of relations that do or do not assume the attributes are ordered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04/03/2019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COMP1204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348E1-B5BE-404F-96F5-9D8523EA714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872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Relation Schemas and Relational Database Schemas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845598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latin typeface="Calibri"/>
                <a:cs typeface="Calibri"/>
              </a:rPr>
              <a:t>A </a:t>
            </a:r>
            <a:r>
              <a:rPr lang="en-US" spc="-5" dirty="0">
                <a:solidFill>
                  <a:srgbClr val="0000FF"/>
                </a:solidFill>
                <a:latin typeface="Calibri"/>
                <a:cs typeface="Calibri"/>
              </a:rPr>
              <a:t>k-</a:t>
            </a:r>
            <a:r>
              <a:rPr lang="en-US" spc="-5" dirty="0" err="1">
                <a:solidFill>
                  <a:srgbClr val="0000FF"/>
                </a:solidFill>
                <a:latin typeface="Calibri"/>
                <a:cs typeface="Calibri"/>
              </a:rPr>
              <a:t>ary</a:t>
            </a:r>
            <a:r>
              <a:rPr lang="en-US" spc="-5" dirty="0">
                <a:solidFill>
                  <a:srgbClr val="0000FF"/>
                </a:solidFill>
                <a:latin typeface="Calibri"/>
                <a:cs typeface="Calibri"/>
              </a:rPr>
              <a:t> relation schema </a:t>
            </a:r>
            <a:r>
              <a:rPr lang="en-US" b="1" spc="-5" dirty="0">
                <a:latin typeface="Calibri"/>
                <a:cs typeface="Calibri"/>
              </a:rPr>
              <a:t>R</a:t>
            </a:r>
            <a:r>
              <a:rPr lang="en-US" spc="-5" dirty="0">
                <a:latin typeface="Calibri"/>
                <a:cs typeface="Calibri"/>
              </a:rPr>
              <a:t>(A</a:t>
            </a:r>
            <a:r>
              <a:rPr lang="en-US" spc="-7" baseline="-23148" dirty="0">
                <a:latin typeface="Calibri"/>
                <a:cs typeface="Calibri"/>
              </a:rPr>
              <a:t>1</a:t>
            </a:r>
            <a:r>
              <a:rPr lang="en-US" spc="-5" dirty="0">
                <a:latin typeface="Calibri"/>
                <a:cs typeface="Calibri"/>
              </a:rPr>
              <a:t>,A</a:t>
            </a:r>
            <a:r>
              <a:rPr lang="en-US" spc="-7" baseline="-23148" dirty="0">
                <a:latin typeface="Calibri"/>
                <a:cs typeface="Calibri"/>
              </a:rPr>
              <a:t>2</a:t>
            </a:r>
            <a:r>
              <a:rPr lang="en-US" spc="-5" dirty="0">
                <a:latin typeface="Calibri"/>
                <a:cs typeface="Calibri"/>
              </a:rPr>
              <a:t>,…,A</a:t>
            </a:r>
            <a:r>
              <a:rPr lang="en-US" spc="-7" baseline="-23148" dirty="0">
                <a:latin typeface="Calibri"/>
                <a:cs typeface="Calibri"/>
              </a:rPr>
              <a:t>K</a:t>
            </a:r>
            <a:r>
              <a:rPr lang="en-US" spc="-5" dirty="0">
                <a:latin typeface="Calibri"/>
                <a:cs typeface="Calibri"/>
              </a:rPr>
              <a:t>) is relation </a:t>
            </a:r>
            <a:r>
              <a:rPr lang="en-US" spc="-5" dirty="0">
                <a:solidFill>
                  <a:srgbClr val="0000FF"/>
                </a:solidFill>
                <a:latin typeface="Calibri"/>
                <a:cs typeface="Calibri"/>
              </a:rPr>
              <a:t>name</a:t>
            </a:r>
            <a:r>
              <a:rPr lang="en-US" spc="-5" dirty="0">
                <a:latin typeface="Calibri"/>
                <a:cs typeface="Calibri"/>
              </a:rPr>
              <a:t> and </a:t>
            </a:r>
            <a:r>
              <a:rPr lang="en-US" dirty="0">
                <a:latin typeface="Calibri"/>
                <a:cs typeface="Calibri"/>
              </a:rPr>
              <a:t>an </a:t>
            </a:r>
            <a:r>
              <a:rPr lang="en-US" spc="-5" dirty="0">
                <a:solidFill>
                  <a:srgbClr val="0000FF"/>
                </a:solidFill>
                <a:latin typeface="Calibri"/>
                <a:cs typeface="Calibri"/>
              </a:rPr>
              <a:t>ordered sequence </a:t>
            </a:r>
            <a:r>
              <a:rPr lang="en-US" spc="-5" dirty="0">
                <a:latin typeface="Calibri"/>
                <a:cs typeface="Calibri"/>
              </a:rPr>
              <a:t>(A</a:t>
            </a:r>
            <a:r>
              <a:rPr lang="en-US" spc="-7" baseline="-23148" dirty="0">
                <a:latin typeface="Calibri"/>
                <a:cs typeface="Calibri"/>
              </a:rPr>
              <a:t>1</a:t>
            </a:r>
            <a:r>
              <a:rPr lang="en-US" spc="-5" dirty="0">
                <a:latin typeface="Calibri"/>
                <a:cs typeface="Calibri"/>
              </a:rPr>
              <a:t>,A</a:t>
            </a:r>
            <a:r>
              <a:rPr lang="en-US" spc="-7" baseline="-23148" dirty="0">
                <a:latin typeface="Calibri"/>
                <a:cs typeface="Calibri"/>
              </a:rPr>
              <a:t>2</a:t>
            </a:r>
            <a:r>
              <a:rPr lang="en-US" spc="-5" dirty="0">
                <a:latin typeface="Calibri"/>
                <a:cs typeface="Calibri"/>
              </a:rPr>
              <a:t>,…,</a:t>
            </a:r>
            <a:r>
              <a:rPr lang="en-US" spc="-5" dirty="0" err="1">
                <a:latin typeface="Calibri"/>
                <a:cs typeface="Calibri"/>
              </a:rPr>
              <a:t>A</a:t>
            </a:r>
            <a:r>
              <a:rPr lang="en-US" spc="-7" baseline="-23148" dirty="0" err="1">
                <a:latin typeface="Calibri"/>
                <a:cs typeface="Calibri"/>
              </a:rPr>
              <a:t>k</a:t>
            </a:r>
            <a:r>
              <a:rPr lang="en-US" spc="-5" dirty="0">
                <a:latin typeface="Calibri"/>
                <a:cs typeface="Calibri"/>
              </a:rPr>
              <a:t>)  of </a:t>
            </a:r>
            <a:r>
              <a:rPr lang="en-US" dirty="0">
                <a:latin typeface="Calibri"/>
                <a:cs typeface="Calibri"/>
              </a:rPr>
              <a:t>k</a:t>
            </a:r>
            <a:r>
              <a:rPr lang="en-US" spc="5" dirty="0">
                <a:latin typeface="Calibri"/>
                <a:cs typeface="Calibri"/>
              </a:rPr>
              <a:t> </a:t>
            </a:r>
            <a:r>
              <a:rPr lang="en-US" spc="-5" dirty="0">
                <a:latin typeface="Calibri"/>
                <a:cs typeface="Calibri"/>
              </a:rPr>
              <a:t>attributes</a:t>
            </a:r>
          </a:p>
          <a:p>
            <a:pPr lvl="1"/>
            <a:r>
              <a:rPr lang="en-US" dirty="0" err="1">
                <a:cs typeface="Calibri"/>
              </a:rPr>
              <a:t>StudentCourses</a:t>
            </a:r>
            <a:r>
              <a:rPr lang="en-US" dirty="0">
                <a:cs typeface="Calibri"/>
              </a:rPr>
              <a:t>(</a:t>
            </a:r>
            <a:r>
              <a:rPr lang="en-US" dirty="0" err="1">
                <a:cs typeface="Calibri"/>
              </a:rPr>
              <a:t>studentID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courseID</a:t>
            </a:r>
            <a:r>
              <a:rPr lang="en-US" dirty="0">
                <a:cs typeface="Calibri"/>
              </a:rPr>
              <a:t>)</a:t>
            </a:r>
          </a:p>
          <a:p>
            <a:pPr lvl="1"/>
            <a:r>
              <a:rPr lang="en-US" dirty="0">
                <a:cs typeface="Calibri"/>
              </a:rPr>
              <a:t>Student(ID, name)</a:t>
            </a:r>
          </a:p>
          <a:p>
            <a:pPr lvl="1"/>
            <a:r>
              <a:rPr lang="en-US" dirty="0">
                <a:cs typeface="Calibri"/>
              </a:rPr>
              <a:t>Courses(ID, name, </a:t>
            </a:r>
            <a:r>
              <a:rPr lang="en-US" dirty="0" err="1">
                <a:cs typeface="Calibri"/>
              </a:rPr>
              <a:t>DeptID</a:t>
            </a:r>
            <a:r>
              <a:rPr lang="en-US" dirty="0">
                <a:cs typeface="Calibri"/>
              </a:rPr>
              <a:t>)</a:t>
            </a:r>
          </a:p>
          <a:p>
            <a:pPr lvl="1"/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A k-</a:t>
            </a:r>
            <a:r>
              <a:rPr lang="en-US" dirty="0" err="1">
                <a:cs typeface="Calibri"/>
              </a:rPr>
              <a:t>ary</a:t>
            </a:r>
            <a:r>
              <a:rPr lang="en-US" dirty="0">
                <a:cs typeface="Calibri"/>
              </a:rPr>
              <a:t> relation schema is a “blueprint”, a “template” for some  k-</a:t>
            </a:r>
            <a:r>
              <a:rPr lang="en-US" dirty="0" err="1">
                <a:cs typeface="Calibri"/>
              </a:rPr>
              <a:t>ary</a:t>
            </a:r>
            <a:r>
              <a:rPr lang="en-US" dirty="0">
                <a:cs typeface="Calibri"/>
              </a:rPr>
              <a:t> relation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In a</a:t>
            </a:r>
            <a:r>
              <a:rPr lang="el-GR" dirty="0">
                <a:cs typeface="Calibri"/>
              </a:rPr>
              <a:t> </a:t>
            </a:r>
            <a:r>
              <a:rPr lang="en-US" dirty="0">
                <a:solidFill>
                  <a:srgbClr val="FF0000"/>
                </a:solidFill>
                <a:cs typeface="Calibri"/>
              </a:rPr>
              <a:t>DBMS</a:t>
            </a:r>
            <a:r>
              <a:rPr lang="en-US" dirty="0">
                <a:cs typeface="Calibri"/>
              </a:rPr>
              <a:t> implementation the </a:t>
            </a:r>
            <a:r>
              <a:rPr lang="en-US" dirty="0">
                <a:solidFill>
                  <a:srgbClr val="FF0000"/>
                </a:solidFill>
                <a:cs typeface="Calibri"/>
              </a:rPr>
              <a:t>schema</a:t>
            </a:r>
            <a:r>
              <a:rPr lang="en-US" dirty="0">
                <a:cs typeface="Calibri"/>
              </a:rPr>
              <a:t> gives a more precise definition of the </a:t>
            </a:r>
            <a:r>
              <a:rPr lang="en-US" b="1" dirty="0">
                <a:solidFill>
                  <a:srgbClr val="0000FF"/>
                </a:solidFill>
                <a:cs typeface="Calibri"/>
              </a:rPr>
              <a:t>types</a:t>
            </a:r>
            <a:r>
              <a:rPr lang="en-US" dirty="0">
                <a:solidFill>
                  <a:srgbClr val="0000FF"/>
                </a:solidFill>
                <a:cs typeface="Calibri"/>
              </a:rPr>
              <a:t> </a:t>
            </a:r>
            <a:r>
              <a:rPr lang="en-US" dirty="0">
                <a:cs typeface="Calibri"/>
              </a:rPr>
              <a:t>(i.e., attribute domain)</a:t>
            </a:r>
          </a:p>
          <a:p>
            <a:pPr lvl="1"/>
            <a:r>
              <a:rPr lang="en-US" dirty="0" err="1">
                <a:cs typeface="Calibri"/>
              </a:rPr>
              <a:t>StudentCourses</a:t>
            </a:r>
            <a:r>
              <a:rPr lang="en-US" dirty="0">
                <a:cs typeface="Calibri"/>
              </a:rPr>
              <a:t>(</a:t>
            </a:r>
            <a:r>
              <a:rPr lang="en-US" b="1" dirty="0" err="1">
                <a:cs typeface="Calibri"/>
              </a:rPr>
              <a:t>int</a:t>
            </a:r>
            <a:r>
              <a:rPr lang="en-US" b="1" dirty="0">
                <a:cs typeface="Calibri"/>
              </a:rPr>
              <a:t>: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studentID</a:t>
            </a:r>
            <a:r>
              <a:rPr lang="en-US" dirty="0">
                <a:cs typeface="Calibri"/>
              </a:rPr>
              <a:t>,</a:t>
            </a:r>
            <a:r>
              <a:rPr lang="en-US" b="1" dirty="0">
                <a:cs typeface="Calibri"/>
              </a:rPr>
              <a:t> </a:t>
            </a:r>
            <a:r>
              <a:rPr lang="en-US" b="1" dirty="0" err="1">
                <a:cs typeface="Calibri"/>
              </a:rPr>
              <a:t>int</a:t>
            </a:r>
            <a:r>
              <a:rPr lang="en-US" b="1" dirty="0">
                <a:cs typeface="Calibri"/>
              </a:rPr>
              <a:t>: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courseID</a:t>
            </a:r>
            <a:r>
              <a:rPr lang="en-US" dirty="0">
                <a:cs typeface="Calibri"/>
              </a:rPr>
              <a:t>)</a:t>
            </a:r>
          </a:p>
          <a:p>
            <a:pPr lvl="1"/>
            <a:r>
              <a:rPr lang="en-US" dirty="0">
                <a:cs typeface="Calibri"/>
              </a:rPr>
              <a:t>Student(</a:t>
            </a:r>
            <a:r>
              <a:rPr lang="en-US" b="1" dirty="0" err="1">
                <a:cs typeface="Calibri"/>
              </a:rPr>
              <a:t>int</a:t>
            </a:r>
            <a:r>
              <a:rPr lang="en-US" b="1" dirty="0">
                <a:cs typeface="Calibri"/>
              </a:rPr>
              <a:t>: </a:t>
            </a:r>
            <a:r>
              <a:rPr lang="en-US" dirty="0">
                <a:cs typeface="Calibri"/>
              </a:rPr>
              <a:t>ID, </a:t>
            </a:r>
            <a:r>
              <a:rPr lang="en-US" b="1" dirty="0">
                <a:cs typeface="Calibri"/>
              </a:rPr>
              <a:t>string:</a:t>
            </a:r>
            <a:r>
              <a:rPr lang="en-US" dirty="0">
                <a:cs typeface="Calibri"/>
              </a:rPr>
              <a:t> name)</a:t>
            </a:r>
          </a:p>
          <a:p>
            <a:pPr lvl="1"/>
            <a:r>
              <a:rPr lang="en-US" dirty="0">
                <a:cs typeface="Calibri"/>
              </a:rPr>
              <a:t>Courses(</a:t>
            </a:r>
            <a:r>
              <a:rPr lang="en-US" b="1" dirty="0" err="1">
                <a:cs typeface="Calibri"/>
              </a:rPr>
              <a:t>int</a:t>
            </a:r>
            <a:r>
              <a:rPr lang="en-US" b="1" dirty="0">
                <a:cs typeface="Calibri"/>
              </a:rPr>
              <a:t>:</a:t>
            </a:r>
            <a:r>
              <a:rPr lang="en-US" dirty="0">
                <a:cs typeface="Calibri"/>
              </a:rPr>
              <a:t> ID, </a:t>
            </a:r>
            <a:r>
              <a:rPr lang="en-US" b="1" dirty="0">
                <a:cs typeface="Calibri"/>
              </a:rPr>
              <a:t>string: </a:t>
            </a:r>
            <a:r>
              <a:rPr lang="en-US" dirty="0">
                <a:cs typeface="Calibri"/>
              </a:rPr>
              <a:t>name, </a:t>
            </a:r>
            <a:r>
              <a:rPr lang="en-US" b="1" dirty="0">
                <a:cs typeface="Calibri"/>
              </a:rPr>
              <a:t>string: </a:t>
            </a:r>
            <a:r>
              <a:rPr lang="en-US" dirty="0" err="1">
                <a:cs typeface="Calibri"/>
              </a:rPr>
              <a:t>DeptID</a:t>
            </a:r>
            <a:r>
              <a:rPr lang="en-US" dirty="0">
                <a:cs typeface="Calibri"/>
              </a:rPr>
              <a:t>)</a:t>
            </a:r>
          </a:p>
          <a:p>
            <a:endParaRPr lang="en-US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04/03/2019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COMP1204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348E1-B5BE-404F-96F5-9D8523EA714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822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Relation Schemas and Relational Database Schemas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 </a:t>
            </a:r>
            <a:r>
              <a:rPr lang="en-US" dirty="0">
                <a:solidFill>
                  <a:srgbClr val="0000FF"/>
                </a:solidFill>
              </a:rPr>
              <a:t>instance</a:t>
            </a:r>
            <a:r>
              <a:rPr lang="en-US" dirty="0"/>
              <a:t> of </a:t>
            </a:r>
            <a:r>
              <a:rPr lang="en-US" dirty="0">
                <a:solidFill>
                  <a:srgbClr val="0000FF"/>
                </a:solidFill>
              </a:rPr>
              <a:t>a relation schema </a:t>
            </a:r>
            <a:r>
              <a:rPr lang="en-US" dirty="0"/>
              <a:t>is a </a:t>
            </a:r>
            <a:r>
              <a:rPr lang="en-US" dirty="0">
                <a:solidFill>
                  <a:srgbClr val="0000FF"/>
                </a:solidFill>
              </a:rPr>
              <a:t>relation</a:t>
            </a:r>
            <a:r>
              <a:rPr lang="en-US" dirty="0"/>
              <a:t> conforming to the schema (</a:t>
            </a:r>
            <a:r>
              <a:rPr lang="en-US" dirty="0" err="1"/>
              <a:t>arities</a:t>
            </a:r>
            <a:r>
              <a:rPr lang="en-US" dirty="0"/>
              <a:t> match; also, in DBMS, data types of attributes match)</a:t>
            </a:r>
          </a:p>
          <a:p>
            <a:r>
              <a:rPr lang="en-US" dirty="0">
                <a:latin typeface="Calibri"/>
                <a:cs typeface="Calibri"/>
              </a:rPr>
              <a:t>A </a:t>
            </a:r>
            <a:r>
              <a:rPr lang="en-US" spc="-5" dirty="0">
                <a:solidFill>
                  <a:srgbClr val="FF0000"/>
                </a:solidFill>
                <a:latin typeface="Calibri"/>
                <a:cs typeface="Calibri"/>
              </a:rPr>
              <a:t>relational 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database </a:t>
            </a:r>
            <a:r>
              <a:rPr lang="en-US" spc="-5" dirty="0">
                <a:solidFill>
                  <a:srgbClr val="FF0000"/>
                </a:solidFill>
                <a:latin typeface="Calibri"/>
                <a:cs typeface="Calibri"/>
              </a:rPr>
              <a:t>schema </a:t>
            </a:r>
            <a:r>
              <a:rPr lang="en-US" spc="-5" dirty="0">
                <a:latin typeface="Calibri"/>
                <a:cs typeface="Calibri"/>
              </a:rPr>
              <a:t>is </a:t>
            </a:r>
            <a:r>
              <a:rPr lang="en-US" dirty="0">
                <a:latin typeface="Calibri"/>
                <a:cs typeface="Calibri"/>
              </a:rPr>
              <a:t>a </a:t>
            </a:r>
            <a:r>
              <a:rPr lang="en-US" spc="-5" dirty="0">
                <a:solidFill>
                  <a:srgbClr val="FF0000"/>
                </a:solidFill>
                <a:latin typeface="Calibri"/>
                <a:cs typeface="Calibri"/>
              </a:rPr>
              <a:t>set of relation schemas</a:t>
            </a:r>
            <a:r>
              <a:rPr lang="en-US" spc="-5" dirty="0">
                <a:latin typeface="Calibri"/>
                <a:cs typeface="Calibri"/>
              </a:rPr>
              <a:t> </a:t>
            </a:r>
            <a:r>
              <a:rPr lang="en-US" b="1" spc="-5" dirty="0" err="1">
                <a:latin typeface="Calibri"/>
                <a:cs typeface="Calibri"/>
              </a:rPr>
              <a:t>R</a:t>
            </a:r>
            <a:r>
              <a:rPr lang="en-US" b="1" spc="-7" baseline="-23148" dirty="0" err="1">
                <a:latin typeface="Calibri"/>
                <a:cs typeface="Calibri"/>
              </a:rPr>
              <a:t>i</a:t>
            </a:r>
            <a:r>
              <a:rPr lang="en-US" spc="-5" dirty="0">
                <a:latin typeface="Calibri"/>
                <a:cs typeface="Calibri"/>
              </a:rPr>
              <a:t>(A</a:t>
            </a:r>
            <a:r>
              <a:rPr lang="en-US" spc="-7" baseline="-23148" dirty="0">
                <a:latin typeface="Calibri"/>
                <a:cs typeface="Calibri"/>
              </a:rPr>
              <a:t>1</a:t>
            </a:r>
            <a:r>
              <a:rPr lang="en-US" spc="-5" dirty="0">
                <a:latin typeface="Calibri"/>
                <a:cs typeface="Calibri"/>
              </a:rPr>
              <a:t>,A</a:t>
            </a:r>
            <a:r>
              <a:rPr lang="en-US" spc="-7" baseline="-23148" dirty="0">
                <a:latin typeface="Calibri"/>
                <a:cs typeface="Calibri"/>
              </a:rPr>
              <a:t>2</a:t>
            </a:r>
            <a:r>
              <a:rPr lang="en-US" spc="-5" dirty="0">
                <a:latin typeface="Calibri"/>
                <a:cs typeface="Calibri"/>
              </a:rPr>
              <a:t>,…,A</a:t>
            </a:r>
            <a:r>
              <a:rPr lang="en-US" spc="-7" baseline="-23148" dirty="0">
                <a:latin typeface="Calibri"/>
                <a:cs typeface="Calibri"/>
              </a:rPr>
              <a:t>k</a:t>
            </a:r>
            <a:r>
              <a:rPr lang="en-US" spc="-7" baseline="-41666" dirty="0">
                <a:latin typeface="Calibri"/>
                <a:cs typeface="Calibri"/>
              </a:rPr>
              <a:t>i</a:t>
            </a:r>
            <a:r>
              <a:rPr lang="en-US" spc="-5" dirty="0">
                <a:latin typeface="Calibri"/>
                <a:cs typeface="Calibri"/>
              </a:rPr>
              <a:t>),  for </a:t>
            </a:r>
            <a:r>
              <a:rPr lang="en-US" spc="-60" dirty="0">
                <a:latin typeface="Calibri"/>
                <a:cs typeface="Calibri"/>
              </a:rPr>
              <a:t>1≤ </a:t>
            </a:r>
            <a:r>
              <a:rPr lang="en-US" spc="-60" dirty="0" err="1">
                <a:latin typeface="Calibri"/>
                <a:cs typeface="Calibri"/>
              </a:rPr>
              <a:t>i</a:t>
            </a:r>
            <a:r>
              <a:rPr lang="en-US" spc="-60" dirty="0">
                <a:latin typeface="Calibri"/>
                <a:cs typeface="Calibri"/>
              </a:rPr>
              <a:t>≤</a:t>
            </a:r>
            <a:r>
              <a:rPr lang="en-US" spc="40" dirty="0">
                <a:latin typeface="Calibri"/>
                <a:cs typeface="Calibri"/>
              </a:rPr>
              <a:t> </a:t>
            </a:r>
            <a:r>
              <a:rPr lang="en-US" spc="-5" dirty="0">
                <a:latin typeface="Calibri"/>
                <a:cs typeface="Calibri"/>
              </a:rPr>
              <a:t>m.</a:t>
            </a:r>
            <a:endParaRPr lang="en-US" dirty="0">
              <a:latin typeface="Calibri"/>
              <a:cs typeface="Calibri"/>
            </a:endParaRPr>
          </a:p>
          <a:p>
            <a:r>
              <a:rPr lang="en-US" dirty="0"/>
              <a:t>A </a:t>
            </a:r>
            <a:r>
              <a:rPr lang="en-US" dirty="0">
                <a:solidFill>
                  <a:srgbClr val="0000FF"/>
                </a:solidFill>
              </a:rPr>
              <a:t>relational database instance, </a:t>
            </a:r>
            <a:r>
              <a:rPr lang="en-US" dirty="0"/>
              <a:t>or a </a:t>
            </a:r>
            <a:r>
              <a:rPr lang="en-US" b="1" dirty="0">
                <a:solidFill>
                  <a:srgbClr val="0000FF"/>
                </a:solidFill>
              </a:rPr>
              <a:t>database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of a relational schema is </a:t>
            </a:r>
            <a:r>
              <a:rPr lang="en-US" dirty="0">
                <a:solidFill>
                  <a:srgbClr val="0000FF"/>
                </a:solidFill>
              </a:rPr>
              <a:t>a set of relations </a:t>
            </a:r>
            <a:r>
              <a:rPr lang="en-US" dirty="0" err="1">
                <a:solidFill>
                  <a:srgbClr val="0000FF"/>
                </a:solidFill>
              </a:rPr>
              <a:t>R</a:t>
            </a:r>
            <a:r>
              <a:rPr lang="en-US" baseline="-25000" dirty="0" err="1">
                <a:solidFill>
                  <a:srgbClr val="0000FF"/>
                </a:solidFill>
              </a:rPr>
              <a:t>i</a:t>
            </a:r>
            <a:r>
              <a:rPr lang="en-US" dirty="0">
                <a:solidFill>
                  <a:srgbClr val="0000FF"/>
                </a:solidFill>
              </a:rPr>
              <a:t>  </a:t>
            </a:r>
            <a:r>
              <a:rPr lang="en-US" dirty="0"/>
              <a:t>each of which is an instance of the relation schema </a:t>
            </a:r>
            <a:r>
              <a:rPr lang="en-US" dirty="0" err="1"/>
              <a:t>R</a:t>
            </a:r>
            <a:r>
              <a:rPr lang="en-US" baseline="-25000" dirty="0" err="1"/>
              <a:t>i</a:t>
            </a:r>
            <a:r>
              <a:rPr lang="en-US" dirty="0"/>
              <a:t>, 1≤ </a:t>
            </a:r>
            <a:r>
              <a:rPr lang="en-US" dirty="0" err="1"/>
              <a:t>i</a:t>
            </a:r>
            <a:r>
              <a:rPr lang="en-US" dirty="0"/>
              <a:t>≤ 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04/03/2019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COMP1204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348E1-B5BE-404F-96F5-9D8523EA714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990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Intension </a:t>
            </a:r>
            <a:r>
              <a:rPr lang="en-US" dirty="0" err="1"/>
              <a:t>vs</a:t>
            </a:r>
            <a:r>
              <a:rPr lang="en-US" dirty="0"/>
              <a:t> Extension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3"/>
            <a:ext cx="8229600" cy="483492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Keep in mind that there is a clear distinction between</a:t>
            </a:r>
          </a:p>
          <a:p>
            <a:pPr lvl="1"/>
            <a:r>
              <a:rPr lang="en-US" dirty="0"/>
              <a:t>relation schemas and instances of relation schemas and between</a:t>
            </a:r>
          </a:p>
          <a:p>
            <a:pPr lvl="1"/>
            <a:r>
              <a:rPr lang="en-US" dirty="0"/>
              <a:t>relational database schemas and relational database instances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Intension changes infrequently - Extension is very dynamic. Why?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04/03/2019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COMP1204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348E1-B5BE-404F-96F5-9D8523EA7146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785259"/>
              </p:ext>
            </p:extLst>
          </p:nvPr>
        </p:nvGraphicFramePr>
        <p:xfrm>
          <a:off x="689865" y="3671118"/>
          <a:ext cx="7835838" cy="159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7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79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453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Intension 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Extension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3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Relation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</a:rPr>
                        <a:t> Schema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Instance of a relation schema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53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Relational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</a:rPr>
                        <a:t> Database Schema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Relational Database Instance (i.e., database)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66947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set of </a:t>
            </a:r>
            <a:r>
              <a:rPr lang="en-US" dirty="0">
                <a:solidFill>
                  <a:srgbClr val="FF0000"/>
                </a:solidFill>
              </a:rPr>
              <a:t>attributes</a:t>
            </a:r>
            <a:r>
              <a:rPr lang="en-US" dirty="0"/>
              <a:t> forms a key for a relation if we do not allow </a:t>
            </a:r>
            <a:r>
              <a:rPr lang="en-US" dirty="0">
                <a:solidFill>
                  <a:srgbClr val="0000FF"/>
                </a:solidFill>
              </a:rPr>
              <a:t>two different tuples</a:t>
            </a:r>
            <a:r>
              <a:rPr lang="en-US" dirty="0"/>
              <a:t> in a relation instance </a:t>
            </a:r>
            <a:r>
              <a:rPr lang="en-US" dirty="0">
                <a:solidFill>
                  <a:srgbClr val="0000FF"/>
                </a:solidFill>
              </a:rPr>
              <a:t>to have the same values </a:t>
            </a:r>
            <a:r>
              <a:rPr lang="en-US" dirty="0"/>
              <a:t>in all the attributes of the key</a:t>
            </a:r>
          </a:p>
          <a:p>
            <a:endParaRPr lang="en-US" dirty="0"/>
          </a:p>
          <a:p>
            <a:r>
              <a:rPr lang="en-US" dirty="0"/>
              <a:t>Courses(</a:t>
            </a:r>
            <a:r>
              <a:rPr lang="en-US" u="sng" dirty="0" err="1"/>
              <a:t>CourseID</a:t>
            </a:r>
            <a:r>
              <a:rPr lang="en-US" dirty="0"/>
              <a:t>, Name, </a:t>
            </a:r>
            <a:r>
              <a:rPr lang="en-US" dirty="0" err="1"/>
              <a:t>DeptID</a:t>
            </a:r>
            <a:r>
              <a:rPr lang="en-US" dirty="0"/>
              <a:t>)</a:t>
            </a:r>
          </a:p>
          <a:p>
            <a:r>
              <a:rPr lang="en-US" dirty="0"/>
              <a:t>Students(</a:t>
            </a:r>
            <a:r>
              <a:rPr lang="en-US" u="sng" dirty="0" err="1"/>
              <a:t>Name,Surname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i.e., name AND surname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04/03/2019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COMP1204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348E1-B5BE-404F-96F5-9D8523EA714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149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04/03/2019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COMP1204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348E1-B5BE-404F-96F5-9D8523EA7146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 descr="Larry_Ellison_pic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76" y="450628"/>
            <a:ext cx="4996499" cy="52436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23769" y="1054880"/>
            <a:ext cx="1473455" cy="400110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2000" dirty="0"/>
              <a:t>Larry Ellison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23770" y="1862768"/>
            <a:ext cx="2989295" cy="707886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2000" dirty="0"/>
              <a:t>Founder, CTO, former CEO</a:t>
            </a:r>
          </a:p>
          <a:p>
            <a:r>
              <a:rPr lang="en-US" sz="2000" dirty="0"/>
              <a:t>of </a:t>
            </a:r>
            <a:r>
              <a:rPr lang="en-US" sz="2000" b="1" dirty="0"/>
              <a:t>Oracle</a:t>
            </a:r>
            <a:r>
              <a:rPr lang="en-US" sz="2000" dirty="0"/>
              <a:t>, Inc.</a:t>
            </a:r>
          </a:p>
        </p:txBody>
      </p:sp>
    </p:spTree>
    <p:extLst>
      <p:ext uri="{BB962C8B-B14F-4D97-AF65-F5344CB8AC3E}">
        <p14:creationId xmlns:p14="http://schemas.microsoft.com/office/powerpoint/2010/main" val="41958492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you’ve learnt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4174836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Importance of  Databases and  Database management  systems</a:t>
            </a:r>
          </a:p>
          <a:p>
            <a:endParaRPr lang="en-US" dirty="0"/>
          </a:p>
          <a:p>
            <a:r>
              <a:rPr lang="en-US" dirty="0"/>
              <a:t>The Relational Model:  properties of relations,  intension/extension</a:t>
            </a:r>
          </a:p>
          <a:p>
            <a:endParaRPr lang="en-US" dirty="0"/>
          </a:p>
          <a:p>
            <a:r>
              <a:rPr lang="en-US" b="1" dirty="0"/>
              <a:t>Database Systems, the  complete book.</a:t>
            </a:r>
            <a:r>
              <a:rPr lang="en-US" dirty="0"/>
              <a:t> Garcia-  Molina, Ullman, </a:t>
            </a:r>
            <a:r>
              <a:rPr lang="en-US" dirty="0" err="1"/>
              <a:t>Widom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04/03/2019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COMP1204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348E1-B5BE-404F-96F5-9D8523EA7146}" type="slidenum">
              <a:rPr lang="en-US" smtClean="0"/>
              <a:t>30</a:t>
            </a:fld>
            <a:endParaRPr lang="en-US"/>
          </a:p>
        </p:txBody>
      </p:sp>
      <p:sp>
        <p:nvSpPr>
          <p:cNvPr id="7" name="object 9"/>
          <p:cNvSpPr/>
          <p:nvPr/>
        </p:nvSpPr>
        <p:spPr>
          <a:xfrm>
            <a:off x="4356923" y="2204977"/>
            <a:ext cx="1705570" cy="24020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0"/>
          <p:cNvSpPr/>
          <p:nvPr/>
        </p:nvSpPr>
        <p:spPr>
          <a:xfrm>
            <a:off x="6705430" y="2204977"/>
            <a:ext cx="1848445" cy="24020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9971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04/03/2019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COMP1204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348E1-B5BE-404F-96F5-9D8523EA7146}" type="slidenum">
              <a:rPr lang="en-US" smtClean="0"/>
              <a:t>4</a:t>
            </a:fld>
            <a:endParaRPr lang="en-US"/>
          </a:p>
        </p:txBody>
      </p:sp>
      <p:sp>
        <p:nvSpPr>
          <p:cNvPr id="7" name="object 3"/>
          <p:cNvSpPr/>
          <p:nvPr/>
        </p:nvSpPr>
        <p:spPr>
          <a:xfrm>
            <a:off x="174783" y="326225"/>
            <a:ext cx="8715784" cy="54293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0545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04/03/2019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COMP1204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348E1-B5BE-404F-96F5-9D8523EA7146}" type="slidenum">
              <a:rPr lang="en-US" smtClean="0"/>
              <a:t>5</a:t>
            </a:fld>
            <a:endParaRPr lang="en-US"/>
          </a:p>
        </p:txBody>
      </p:sp>
      <p:sp>
        <p:nvSpPr>
          <p:cNvPr id="7" name="object 3"/>
          <p:cNvSpPr/>
          <p:nvPr/>
        </p:nvSpPr>
        <p:spPr>
          <a:xfrm>
            <a:off x="723305" y="669727"/>
            <a:ext cx="7750969" cy="54291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63545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04/03/2019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COMP1204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348E1-B5BE-404F-96F5-9D8523EA7146}" type="slidenum">
              <a:rPr lang="en-US" smtClean="0"/>
              <a:t>6</a:t>
            </a:fld>
            <a:endParaRPr lang="en-US"/>
          </a:p>
        </p:txBody>
      </p:sp>
      <p:sp>
        <p:nvSpPr>
          <p:cNvPr id="7" name="object 3"/>
          <p:cNvSpPr/>
          <p:nvPr/>
        </p:nvSpPr>
        <p:spPr>
          <a:xfrm>
            <a:off x="0" y="598289"/>
            <a:ext cx="9144000" cy="5661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8568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Systems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04/03/2019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COMP1204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348E1-B5BE-404F-96F5-9D8523EA7146}" type="slidenum">
              <a:rPr lang="en-US" smtClean="0"/>
              <a:t>7</a:t>
            </a:fld>
            <a:endParaRPr lang="en-US"/>
          </a:p>
        </p:txBody>
      </p:sp>
      <p:sp>
        <p:nvSpPr>
          <p:cNvPr id="19" name="object 4"/>
          <p:cNvSpPr txBox="1"/>
          <p:nvPr/>
        </p:nvSpPr>
        <p:spPr>
          <a:xfrm>
            <a:off x="4593623" y="3694501"/>
            <a:ext cx="4574391" cy="2218968"/>
          </a:xfrm>
          <a:prstGeom prst="rect">
            <a:avLst/>
          </a:prstGeom>
        </p:spPr>
        <p:txBody>
          <a:bodyPr vert="horz" wrap="square" lIns="0" tIns="33002" rIns="0" bIns="0" rtlCol="0">
            <a:spAutoFit/>
          </a:bodyPr>
          <a:lstStyle/>
          <a:p>
            <a:pPr marL="12693" marR="5080">
              <a:lnSpc>
                <a:spcPts val="4299"/>
              </a:lnSpc>
              <a:spcBef>
                <a:spcPts val="260"/>
              </a:spcBef>
            </a:pPr>
            <a:r>
              <a:rPr sz="2800" b="1" spc="-5" dirty="0">
                <a:latin typeface="Calibri"/>
                <a:cs typeface="Calibri"/>
              </a:rPr>
              <a:t>DBMS</a:t>
            </a:r>
            <a:r>
              <a:rPr sz="2800" spc="-5" dirty="0">
                <a:latin typeface="Calibri"/>
                <a:cs typeface="Calibri"/>
              </a:rPr>
              <a:t>: </a:t>
            </a:r>
            <a:r>
              <a:rPr sz="2800" spc="20" dirty="0">
                <a:latin typeface="Calibri"/>
                <a:cs typeface="Calibri"/>
              </a:rPr>
              <a:t>Database  </a:t>
            </a:r>
            <a:r>
              <a:rPr sz="2800" spc="15" dirty="0">
                <a:latin typeface="Calibri"/>
                <a:cs typeface="Calibri"/>
              </a:rPr>
              <a:t>Management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34" dirty="0">
                <a:latin typeface="Calibri"/>
                <a:cs typeface="Calibri"/>
              </a:rPr>
              <a:t>System</a:t>
            </a:r>
            <a:r>
              <a:rPr lang="en-US" sz="2800" spc="-34" dirty="0">
                <a:latin typeface="Calibri"/>
                <a:cs typeface="Calibri"/>
              </a:rPr>
              <a:t> – a </a:t>
            </a:r>
            <a:r>
              <a:rPr lang="en-US" sz="2800" spc="-34" dirty="0">
                <a:solidFill>
                  <a:srgbClr val="FF0000"/>
                </a:solidFill>
                <a:latin typeface="Calibri"/>
                <a:cs typeface="Calibri"/>
              </a:rPr>
              <a:t>collection</a:t>
            </a:r>
            <a:r>
              <a:rPr lang="en-US" sz="2800" spc="-34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lang="en-US" sz="2800" spc="-34" dirty="0">
                <a:latin typeface="Calibri"/>
                <a:cs typeface="Calibri"/>
              </a:rPr>
              <a:t>of software </a:t>
            </a:r>
            <a:r>
              <a:rPr lang="en-US" sz="2800" spc="-34" dirty="0">
                <a:solidFill>
                  <a:srgbClr val="0000FF"/>
                </a:solidFill>
                <a:latin typeface="Calibri"/>
                <a:cs typeface="Calibri"/>
              </a:rPr>
              <a:t>programs </a:t>
            </a:r>
            <a:r>
              <a:rPr lang="en-US" sz="2800" spc="-34" dirty="0">
                <a:latin typeface="Calibri"/>
                <a:cs typeface="Calibri"/>
              </a:rPr>
              <a:t>that manage a database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1" name="object 6"/>
          <p:cNvSpPr txBox="1"/>
          <p:nvPr/>
        </p:nvSpPr>
        <p:spPr>
          <a:xfrm>
            <a:off x="569046" y="3697876"/>
            <a:ext cx="3790344" cy="2218968"/>
          </a:xfrm>
          <a:prstGeom prst="rect">
            <a:avLst/>
          </a:prstGeom>
        </p:spPr>
        <p:txBody>
          <a:bodyPr vert="horz" wrap="square" lIns="0" tIns="33002" rIns="0" bIns="0" rtlCol="0">
            <a:spAutoFit/>
          </a:bodyPr>
          <a:lstStyle/>
          <a:p>
            <a:pPr marL="12693" marR="5080">
              <a:lnSpc>
                <a:spcPts val="4299"/>
              </a:lnSpc>
              <a:spcBef>
                <a:spcPts val="260"/>
              </a:spcBef>
            </a:pPr>
            <a:r>
              <a:rPr sz="2800" b="1" spc="20" dirty="0">
                <a:latin typeface="Calibri"/>
                <a:cs typeface="Calibri"/>
              </a:rPr>
              <a:t>Database</a:t>
            </a:r>
            <a:r>
              <a:rPr sz="2800" spc="20" dirty="0">
                <a:latin typeface="Calibri"/>
                <a:cs typeface="Calibri"/>
              </a:rPr>
              <a:t>: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40" dirty="0">
                <a:solidFill>
                  <a:srgbClr val="FF0000"/>
                </a:solidFill>
                <a:latin typeface="Calibri"/>
                <a:cs typeface="Calibri"/>
              </a:rPr>
              <a:t>collection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 </a:t>
            </a:r>
            <a:r>
              <a:rPr sz="2800" spc="45" dirty="0">
                <a:solidFill>
                  <a:srgbClr val="0000FF"/>
                </a:solidFill>
                <a:latin typeface="Calibri"/>
                <a:cs typeface="Calibri"/>
              </a:rPr>
              <a:t>data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  <a:cs typeface="Calibri"/>
              </a:rPr>
              <a:t>organised in a particular way and </a:t>
            </a:r>
            <a:r>
              <a:rPr sz="2800" spc="55" dirty="0">
                <a:latin typeface="Calibri"/>
                <a:cs typeface="Calibri"/>
              </a:rPr>
              <a:t>managed </a:t>
            </a:r>
            <a:r>
              <a:rPr sz="2800" spc="94" dirty="0">
                <a:latin typeface="Calibri"/>
                <a:cs typeface="Calibri"/>
              </a:rPr>
              <a:t>by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200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DBMS.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59401" y="1526699"/>
            <a:ext cx="7043503" cy="166199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1430" tIns="45716" rIns="91430" bIns="45716" rtlCol="0">
            <a:spAutoFit/>
          </a:bodyPr>
          <a:lstStyle/>
          <a:p>
            <a:r>
              <a:rPr lang="en-US" sz="2800" dirty="0"/>
              <a:t>Powerful tools for </a:t>
            </a:r>
            <a:r>
              <a:rPr lang="en-US" sz="2800" b="1" dirty="0"/>
              <a:t>creating </a:t>
            </a:r>
            <a:r>
              <a:rPr lang="en-US" sz="2800" dirty="0"/>
              <a:t>and </a:t>
            </a:r>
            <a:r>
              <a:rPr lang="en-US" sz="2800" b="1" dirty="0"/>
              <a:t>managing</a:t>
            </a:r>
            <a:r>
              <a:rPr lang="en-US" sz="2800" dirty="0"/>
              <a:t> large amounts of data </a:t>
            </a:r>
            <a:r>
              <a:rPr lang="en-US" sz="2800" b="1" dirty="0"/>
              <a:t>efficiently</a:t>
            </a:r>
            <a:r>
              <a:rPr lang="en-US" sz="2800" dirty="0"/>
              <a:t> and </a:t>
            </a:r>
            <a:r>
              <a:rPr lang="en-US" sz="2800" b="1" dirty="0"/>
              <a:t>allowing</a:t>
            </a:r>
            <a:r>
              <a:rPr lang="en-US" sz="2800" dirty="0"/>
              <a:t> it to persist over long periods of time.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47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d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687" y="1974293"/>
            <a:ext cx="3796784" cy="234780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980993" cy="4756150"/>
          </a:xfrm>
        </p:spPr>
        <p:txBody>
          <a:bodyPr>
            <a:normAutofit fontScale="92500" lnSpcReduction="20000"/>
          </a:bodyPr>
          <a:lstStyle/>
          <a:p>
            <a:r>
              <a:rPr lang="en-US" sz="2400" b="1" dirty="0"/>
              <a:t>1970</a:t>
            </a:r>
            <a:r>
              <a:rPr lang="en-US" sz="2400" dirty="0"/>
              <a:t>: </a:t>
            </a:r>
            <a:r>
              <a:rPr lang="en-US" sz="2400" b="1" dirty="0"/>
              <a:t>Ted </a:t>
            </a:r>
            <a:r>
              <a:rPr lang="en-US" sz="2400" b="1" dirty="0" err="1"/>
              <a:t>Codd</a:t>
            </a:r>
            <a:r>
              <a:rPr lang="en-US" sz="2400" dirty="0"/>
              <a:t>, a British scientist working at </a:t>
            </a:r>
            <a:r>
              <a:rPr lang="en-US" sz="2400" b="1" dirty="0"/>
              <a:t>IBM</a:t>
            </a:r>
            <a:r>
              <a:rPr lang="en-US" sz="2400" dirty="0"/>
              <a:t> published      “</a:t>
            </a:r>
            <a:r>
              <a:rPr lang="en-US" sz="2400" i="1" dirty="0"/>
              <a:t>A relational model of data for large                                                    shared data banks</a:t>
            </a:r>
            <a:r>
              <a:rPr lang="en-US" sz="2400" dirty="0"/>
              <a:t>”</a:t>
            </a:r>
          </a:p>
          <a:p>
            <a:r>
              <a:rPr lang="en-US" sz="2400" dirty="0"/>
              <a:t>IBM starts </a:t>
            </a:r>
            <a:r>
              <a:rPr lang="en-US" sz="2400" b="1" dirty="0"/>
              <a:t>System R </a:t>
            </a:r>
            <a:r>
              <a:rPr lang="en-US" sz="2400" dirty="0"/>
              <a:t>project:</a:t>
            </a:r>
          </a:p>
          <a:p>
            <a:pPr lvl="1"/>
            <a:r>
              <a:rPr lang="en-US" sz="2000" dirty="0"/>
              <a:t>the first implementation of a                                                                   relational DBMS</a:t>
            </a:r>
          </a:p>
          <a:p>
            <a:pPr lvl="1"/>
            <a:r>
              <a:rPr lang="en-US" sz="2000" dirty="0"/>
              <a:t>In </a:t>
            </a:r>
            <a:r>
              <a:rPr lang="en-US" sz="2000" b="1" dirty="0"/>
              <a:t>1974-1975</a:t>
            </a:r>
            <a:r>
              <a:rPr lang="en-US" sz="2000" dirty="0"/>
              <a:t>, they develop                                                                     </a:t>
            </a:r>
            <a:r>
              <a:rPr lang="en-US" sz="2000" dirty="0">
                <a:solidFill>
                  <a:srgbClr val="0000FF"/>
                </a:solidFill>
              </a:rPr>
              <a:t>SEQUEL </a:t>
            </a:r>
            <a:r>
              <a:rPr lang="en-US" sz="2000" dirty="0"/>
              <a:t>query language </a:t>
            </a:r>
            <a:r>
              <a:rPr lang="en-US" sz="2000" dirty="0">
                <a:sym typeface="Wingdings"/>
              </a:rPr>
              <a:t> </a:t>
            </a:r>
            <a:r>
              <a:rPr lang="en-US" sz="2000" dirty="0">
                <a:solidFill>
                  <a:srgbClr val="0000FF"/>
                </a:solidFill>
              </a:rPr>
              <a:t>SQL</a:t>
            </a:r>
            <a:endParaRPr lang="en-US" sz="2000" dirty="0"/>
          </a:p>
          <a:p>
            <a:pPr lvl="1"/>
            <a:r>
              <a:rPr lang="en-US" sz="2000" dirty="0"/>
              <a:t>System R evolved to </a:t>
            </a:r>
            <a:r>
              <a:rPr lang="en-US" sz="2000" dirty="0">
                <a:solidFill>
                  <a:srgbClr val="FF0000"/>
                </a:solidFill>
              </a:rPr>
              <a:t>DB2</a:t>
            </a:r>
            <a:r>
              <a:rPr lang="en-US" sz="2000" dirty="0"/>
              <a:t> –                                                                             released in </a:t>
            </a:r>
            <a:r>
              <a:rPr lang="en-US" sz="2000" b="1" dirty="0"/>
              <a:t>1983</a:t>
            </a:r>
            <a:endParaRPr lang="en-US" sz="2000" dirty="0"/>
          </a:p>
          <a:p>
            <a:r>
              <a:rPr lang="en-US" sz="2400" dirty="0"/>
              <a:t>In the </a:t>
            </a:r>
            <a:r>
              <a:rPr lang="en-US" sz="2400" b="1" dirty="0"/>
              <a:t>70s</a:t>
            </a:r>
            <a:r>
              <a:rPr lang="en-US" sz="2400" dirty="0"/>
              <a:t> UC Berkeley researchers start developing </a:t>
            </a:r>
            <a:r>
              <a:rPr lang="en-US" sz="2400" dirty="0">
                <a:solidFill>
                  <a:srgbClr val="008000"/>
                </a:solidFill>
              </a:rPr>
              <a:t>Ingres</a:t>
            </a:r>
            <a:r>
              <a:rPr lang="en-US" sz="2400" dirty="0">
                <a:solidFill>
                  <a:srgbClr val="000000"/>
                </a:solidFill>
              </a:rPr>
              <a:t>, commercialize it in </a:t>
            </a:r>
            <a:r>
              <a:rPr lang="en-US" sz="2400" b="1" dirty="0">
                <a:solidFill>
                  <a:srgbClr val="000000"/>
                </a:solidFill>
              </a:rPr>
              <a:t>1983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  <a:sym typeface="Wingdings"/>
              </a:rPr>
              <a:t></a:t>
            </a:r>
            <a:r>
              <a:rPr lang="en-US" sz="2400" dirty="0">
                <a:solidFill>
                  <a:srgbClr val="008000"/>
                </a:solidFill>
                <a:sym typeface="Wingdings"/>
              </a:rPr>
              <a:t> </a:t>
            </a:r>
            <a:r>
              <a:rPr lang="en-US" sz="2400" dirty="0" err="1">
                <a:solidFill>
                  <a:srgbClr val="008000"/>
                </a:solidFill>
              </a:rPr>
              <a:t>PostgreSQL</a:t>
            </a:r>
            <a:endParaRPr lang="en-US" sz="2400" dirty="0">
              <a:solidFill>
                <a:srgbClr val="008000"/>
              </a:solidFill>
            </a:endParaRPr>
          </a:p>
          <a:p>
            <a:r>
              <a:rPr lang="en-US" sz="2400" b="1" dirty="0">
                <a:solidFill>
                  <a:srgbClr val="000000"/>
                </a:solidFill>
              </a:rPr>
              <a:t>1979:</a:t>
            </a:r>
            <a:r>
              <a:rPr lang="en-US" sz="2400" dirty="0">
                <a:solidFill>
                  <a:srgbClr val="000000"/>
                </a:solidFill>
              </a:rPr>
              <a:t> Larry Ellison founds a company later known as </a:t>
            </a:r>
            <a:r>
              <a:rPr lang="en-US" sz="2400" dirty="0">
                <a:solidFill>
                  <a:srgbClr val="FF0000"/>
                </a:solidFill>
              </a:rPr>
              <a:t>Oracle</a:t>
            </a:r>
          </a:p>
          <a:p>
            <a:pPr lvl="1"/>
            <a:r>
              <a:rPr lang="en-US" sz="2000" dirty="0">
                <a:latin typeface="Tahoma"/>
                <a:cs typeface="Tahoma"/>
              </a:rPr>
              <a:t>Oracle </a:t>
            </a:r>
            <a:r>
              <a:rPr lang="en-US" sz="2000" spc="-6" dirty="0">
                <a:latin typeface="Tahoma"/>
                <a:cs typeface="Tahoma"/>
              </a:rPr>
              <a:t>V2 </a:t>
            </a:r>
            <a:r>
              <a:rPr lang="en-US" sz="2000" dirty="0">
                <a:latin typeface="Tahoma"/>
                <a:cs typeface="Tahoma"/>
              </a:rPr>
              <a:t>is </a:t>
            </a:r>
            <a:r>
              <a:rPr lang="en-US" sz="2000" spc="-6" dirty="0">
                <a:latin typeface="Tahoma"/>
                <a:cs typeface="Tahoma"/>
              </a:rPr>
              <a:t>released in </a:t>
            </a:r>
            <a:r>
              <a:rPr lang="en-US" sz="2000" b="1" spc="-6" dirty="0">
                <a:latin typeface="Tahoma"/>
                <a:cs typeface="Tahoma"/>
              </a:rPr>
              <a:t>1979</a:t>
            </a:r>
            <a:r>
              <a:rPr lang="en-US" sz="2000" spc="-6" dirty="0">
                <a:latin typeface="Tahoma"/>
                <a:cs typeface="Tahoma"/>
              </a:rPr>
              <a:t> and </a:t>
            </a:r>
            <a:r>
              <a:rPr lang="en-US" sz="2000" dirty="0">
                <a:latin typeface="Tahoma"/>
                <a:cs typeface="Tahoma"/>
              </a:rPr>
              <a:t>Oracle </a:t>
            </a:r>
            <a:r>
              <a:rPr lang="en-US" sz="2000" spc="-6" dirty="0">
                <a:latin typeface="Tahoma"/>
                <a:cs typeface="Tahoma"/>
              </a:rPr>
              <a:t>V3 in</a:t>
            </a:r>
            <a:r>
              <a:rPr lang="en-US" sz="2000" spc="-45" dirty="0">
                <a:latin typeface="Tahoma"/>
                <a:cs typeface="Tahoma"/>
              </a:rPr>
              <a:t> </a:t>
            </a:r>
            <a:r>
              <a:rPr lang="en-US" sz="2000" b="1" spc="-13" dirty="0">
                <a:latin typeface="Tahoma"/>
                <a:cs typeface="Tahoma"/>
              </a:rPr>
              <a:t>1983</a:t>
            </a:r>
            <a:endParaRPr lang="en-US" sz="2000" b="1" dirty="0">
              <a:solidFill>
                <a:srgbClr val="FF0000"/>
              </a:solidFill>
            </a:endParaRPr>
          </a:p>
          <a:p>
            <a:r>
              <a:rPr lang="en-US" sz="2400" b="1" dirty="0"/>
              <a:t>1981</a:t>
            </a:r>
            <a:r>
              <a:rPr lang="en-US" sz="2400" dirty="0"/>
              <a:t>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Ted </a:t>
            </a:r>
            <a:r>
              <a:rPr lang="en-US" sz="2400" dirty="0" err="1">
                <a:solidFill>
                  <a:srgbClr val="000000"/>
                </a:solidFill>
              </a:rPr>
              <a:t>Codd</a:t>
            </a:r>
            <a:r>
              <a:rPr lang="en-US" sz="2400" dirty="0">
                <a:solidFill>
                  <a:srgbClr val="000000"/>
                </a:solidFill>
              </a:rPr>
              <a:t> receives the </a:t>
            </a:r>
            <a:r>
              <a:rPr lang="en-US" sz="2400" dirty="0">
                <a:solidFill>
                  <a:srgbClr val="000090"/>
                </a:solidFill>
              </a:rPr>
              <a:t>ACM Turing Award</a:t>
            </a:r>
          </a:p>
          <a:p>
            <a:r>
              <a:rPr lang="en-US" sz="2400" dirty="0"/>
              <a:t>In </a:t>
            </a:r>
            <a:r>
              <a:rPr lang="en-US" sz="2400" b="1" dirty="0"/>
              <a:t>2015</a:t>
            </a:r>
            <a:r>
              <a:rPr lang="en-US" sz="2400" dirty="0"/>
              <a:t> database technologies’ revenue is </a:t>
            </a:r>
            <a:r>
              <a:rPr lang="en-US" sz="2400" b="1" dirty="0"/>
              <a:t>$35.9B </a:t>
            </a:r>
            <a:r>
              <a:rPr lang="en-US" sz="2400" dirty="0"/>
              <a:t>(Gartner, Inc.)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04/03/2019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COMP1204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348E1-B5BE-404F-96F5-9D8523EA7146}" type="slidenum">
              <a:rPr lang="en-US" smtClean="0"/>
              <a:t>8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Database Systems</a:t>
            </a:r>
            <a:br>
              <a:rPr lang="en-US" dirty="0"/>
            </a:br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A brief history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250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50" dirty="0"/>
              <a:t>Database</a:t>
            </a:r>
            <a:r>
              <a:rPr lang="en-US" spc="-40" dirty="0"/>
              <a:t>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Relational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Proprietary: DB2, Oracle, HP</a:t>
            </a:r>
          </a:p>
          <a:p>
            <a:pPr lvl="1"/>
            <a:r>
              <a:rPr lang="en-US" dirty="0"/>
              <a:t>Open-Source: MySQL, </a:t>
            </a:r>
            <a:r>
              <a:rPr lang="en-US" dirty="0" err="1"/>
              <a:t>Postgresql</a:t>
            </a:r>
            <a:r>
              <a:rPr lang="en-US" dirty="0"/>
              <a:t>, SQLite</a:t>
            </a:r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Non-Relational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MongoDB</a:t>
            </a:r>
            <a:r>
              <a:rPr lang="en-US" dirty="0"/>
              <a:t>, </a:t>
            </a:r>
            <a:r>
              <a:rPr lang="en-US" dirty="0" err="1"/>
              <a:t>NoSQL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>
                <a:solidFill>
                  <a:srgbClr val="008000"/>
                </a:solidFill>
              </a:rPr>
              <a:t>Parallel</a:t>
            </a:r>
            <a:r>
              <a:rPr lang="en-US" dirty="0"/>
              <a:t> Frameworks: </a:t>
            </a:r>
            <a:r>
              <a:rPr lang="en-US" dirty="0" err="1"/>
              <a:t>Hadoop</a:t>
            </a:r>
            <a:r>
              <a:rPr lang="en-US" dirty="0"/>
              <a:t>/</a:t>
            </a:r>
            <a:r>
              <a:rPr lang="en-US" dirty="0" err="1"/>
              <a:t>HiveQL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04/03/2019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COMP1204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348E1-B5BE-404F-96F5-9D8523EA714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534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12618</TotalTime>
  <Words>1711</Words>
  <Application>Microsoft Macintosh PowerPoint</Application>
  <PresentationFormat>On-screen Show (4:3)</PresentationFormat>
  <Paragraphs>400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Tahoma</vt:lpstr>
      <vt:lpstr>Wingdings</vt:lpstr>
      <vt:lpstr>Office Theme</vt:lpstr>
      <vt:lpstr>The Relational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Database Systems</vt:lpstr>
      <vt:lpstr>Database Systems A brief history</vt:lpstr>
      <vt:lpstr>Database Technologies</vt:lpstr>
      <vt:lpstr>PowerPoint Presentation</vt:lpstr>
      <vt:lpstr>Data Independence</vt:lpstr>
      <vt:lpstr>DBMS</vt:lpstr>
      <vt:lpstr>Data Model</vt:lpstr>
      <vt:lpstr>Data Sublanguages</vt:lpstr>
      <vt:lpstr>XML and Tree-structured Data XML as a Data Model</vt:lpstr>
      <vt:lpstr>Relational Data Model</vt:lpstr>
      <vt:lpstr>Relations as subsets of cartesian products of sets</vt:lpstr>
      <vt:lpstr>Relations as subsets of cartesian products of sets</vt:lpstr>
      <vt:lpstr>Relations as subsets of cartesian products of sets</vt:lpstr>
      <vt:lpstr>Relations as subsets of cartesian products of sets</vt:lpstr>
      <vt:lpstr>Basic Notions from Discrete Mathematics</vt:lpstr>
      <vt:lpstr>Basic Notions from Discrete Mathematics</vt:lpstr>
      <vt:lpstr>Tuples and attributes</vt:lpstr>
      <vt:lpstr>Attributes and Tuples</vt:lpstr>
      <vt:lpstr>Properties of Relations</vt:lpstr>
      <vt:lpstr>Relation Schemas and Relational Database Schemas</vt:lpstr>
      <vt:lpstr>Relation Schemas and Relational Database Schemas</vt:lpstr>
      <vt:lpstr>Relational Intension vs Extension</vt:lpstr>
      <vt:lpstr>Keys</vt:lpstr>
      <vt:lpstr>What you’ve learnt today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Relational Model</dc:title>
  <dc:creator>George K</dc:creator>
  <cp:lastModifiedBy>George Konstantinidis</cp:lastModifiedBy>
  <cp:revision>80</cp:revision>
  <dcterms:created xsi:type="dcterms:W3CDTF">2018-02-23T16:59:27Z</dcterms:created>
  <dcterms:modified xsi:type="dcterms:W3CDTF">2019-03-04T15:28:37Z</dcterms:modified>
</cp:coreProperties>
</file>